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8" r:id="rId2"/>
    <p:sldId id="269" r:id="rId3"/>
    <p:sldId id="270" r:id="rId4"/>
    <p:sldId id="260" r:id="rId5"/>
    <p:sldId id="261" r:id="rId6"/>
    <p:sldId id="262" r:id="rId7"/>
    <p:sldId id="264" r:id="rId8"/>
    <p:sldId id="266" r:id="rId9"/>
    <p:sldId id="265" r:id="rId10"/>
    <p:sldId id="267" r:id="rId11"/>
    <p:sldId id="268" r:id="rId12"/>
    <p:sldId id="273" r:id="rId13"/>
    <p:sldId id="272" r:id="rId14"/>
  </p:sldIdLst>
  <p:sldSz cx="9144000" cy="6858000" type="screen4x3"/>
  <p:notesSz cx="6797675" cy="992663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2B997-720F-4108-B466-CCD8FF22B64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0DA5E-B2A9-451E-B5A0-EEEE7AD7AD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8516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880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3367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892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241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7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116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680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515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640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150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927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13A86-2283-4327-81B4-6281E8BB11A5}" type="datetimeFigureOut">
              <a:rPr lang="id-ID" smtClean="0"/>
              <a:t>15/12/2016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209FB-F2AD-4381-A3A4-62FE7E263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549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dinfatihudin@fe.um-surabaya.ac.id" TargetMode="External"/><Relationship Id="rId2" Type="http://schemas.openxmlformats.org/officeDocument/2006/relationships/hyperlink" Target="http://um-surabaya..ac.id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mailto:dfatihudin@yahoo.co.id" TargetMode="External"/><Relationship Id="rId4" Type="http://schemas.openxmlformats.org/officeDocument/2006/relationships/hyperlink" Target="mailto:dienafdloka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592288"/>
          </a:xfrm>
        </p:spPr>
        <p:txBody>
          <a:bodyPr>
            <a:normAutofit lnSpcReduction="10000"/>
          </a:bodyPr>
          <a:lstStyle/>
          <a:p>
            <a:endParaRPr lang="id-ID" sz="24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d-ID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http://um-surabaya..ac.id</a:t>
            </a:r>
            <a:r>
              <a:rPr lang="id-ID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(universitas)</a:t>
            </a:r>
            <a:endParaRPr lang="id-ID" sz="24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d-ID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/>
              </a:rPr>
              <a:t>didinfatihudin@fe.um-surabaya.ac.id</a:t>
            </a:r>
            <a:r>
              <a:rPr lang="id-ID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id-ID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(email dosen fe-institusi- usulan)</a:t>
            </a:r>
          </a:p>
          <a:p>
            <a:r>
              <a:rPr lang="id-ID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4"/>
              </a:rPr>
              <a:t>dienafdloka@gmail.com</a:t>
            </a:r>
            <a:r>
              <a:rPr lang="id-ID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id-ID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personal)</a:t>
            </a:r>
            <a:endParaRPr lang="id-ID" sz="24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d-ID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5"/>
              </a:rPr>
              <a:t>dfatihudin@yahoo.co.id</a:t>
            </a:r>
            <a:r>
              <a:rPr lang="id-ID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id-ID" sz="2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personal)</a:t>
            </a:r>
            <a:endParaRPr lang="id-ID" sz="24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id-ID" sz="24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id-ID" sz="24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00100" y="301105"/>
            <a:ext cx="7072362" cy="150019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USULAN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PROGRAM KERJA 2016-2017</a:t>
            </a:r>
          </a:p>
          <a:p>
            <a:pPr marL="1524000" indent="93663"/>
            <a:r>
              <a:rPr lang="id-ID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LEMBAGA ETIK &amp;</a:t>
            </a:r>
          </a:p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PENGEMB. PENDIDIKAN</a:t>
            </a:r>
            <a:r>
              <a:rPr lang="id-ID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</a:rPr>
              <a:t>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(LE&amp;P2)</a:t>
            </a:r>
          </a:p>
          <a:p>
            <a:pPr marL="1524000" indent="93663"/>
            <a:r>
              <a:rPr lang="id-ID" sz="2000" b="1" dirty="0" smtClean="0">
                <a:solidFill>
                  <a:schemeClr val="tx1"/>
                </a:solidFill>
              </a:rPr>
              <a:t>Universitas Muhammadiyah Surabaya</a:t>
            </a:r>
            <a:endParaRPr lang="id-ID" sz="20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C:\Users\7\Pictures\images 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00166" y="472011"/>
            <a:ext cx="1143008" cy="1158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43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id-ID" sz="2000" b="1" dirty="0"/>
              <a:t>RENCANA OPERASIONAL PROGRAM KERJA </a:t>
            </a:r>
            <a:br>
              <a:rPr lang="id-ID" sz="2000" b="1" dirty="0"/>
            </a:br>
            <a:r>
              <a:rPr lang="id-ID" sz="2000" b="1" dirty="0"/>
              <a:t>LEMBAGA KODE ETIK DAN PENGEMBANGAN (LE-P2)</a:t>
            </a:r>
            <a:br>
              <a:rPr lang="id-ID" sz="2000" b="1" dirty="0"/>
            </a:br>
            <a:r>
              <a:rPr lang="id-ID" sz="2000" b="1" dirty="0"/>
              <a:t>UNIVERSITAS MUHAMMADIYAH SURABAYA</a:t>
            </a:r>
            <a:br>
              <a:rPr lang="id-ID" sz="2000" b="1" dirty="0"/>
            </a:br>
            <a:r>
              <a:rPr lang="id-ID" sz="2000" b="1" dirty="0"/>
              <a:t>TAHUN 2016-2017</a:t>
            </a:r>
            <a:br>
              <a:rPr lang="id-ID" sz="2000" b="1" dirty="0"/>
            </a:br>
            <a:endParaRPr lang="id-ID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/>
              <a:t> </a:t>
            </a:r>
          </a:p>
          <a:p>
            <a:pPr marL="0" indent="0">
              <a:buNone/>
            </a:pPr>
            <a:r>
              <a:rPr lang="id-ID" b="1" dirty="0"/>
              <a:t>A. PROGRAM KODE ETIK </a:t>
            </a:r>
          </a:p>
          <a:p>
            <a:pPr lvl="0"/>
            <a:r>
              <a:rPr lang="id-ID" dirty="0"/>
              <a:t>Implementasi Sosialisasi Kode Etik Mahasiswa (BEMU-BEMF-HMJ-IMM-UKM). </a:t>
            </a:r>
          </a:p>
          <a:p>
            <a:pPr lvl="0"/>
            <a:r>
              <a:rPr lang="id-ID" dirty="0"/>
              <a:t>Perancangan Konsep (Draft) Kode Etik  Ilmu Kedokteran dan Ilmu Kesehatan.</a:t>
            </a:r>
          </a:p>
          <a:p>
            <a:pPr lvl="0"/>
            <a:r>
              <a:rPr lang="id-ID" dirty="0"/>
              <a:t>Pembuatan Video Drama  Pelanggaran Kode Etik (Dosen, Tenaga kependidikan dan Mahasiswa (durasi pendek dilombakan untuk mahasiswa).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685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sz="5900" b="1" dirty="0"/>
              <a:t>B. PROGRAM </a:t>
            </a:r>
            <a:r>
              <a:rPr lang="id-ID" sz="5900" b="1" dirty="0" smtClean="0"/>
              <a:t>PENGEMB.PENDIDIKAN</a:t>
            </a:r>
          </a:p>
          <a:p>
            <a:pPr marL="0" indent="0">
              <a:buNone/>
            </a:pPr>
            <a:endParaRPr lang="id-ID" sz="2800" dirty="0"/>
          </a:p>
          <a:p>
            <a:pPr marL="0" indent="0">
              <a:buNone/>
            </a:pPr>
            <a:r>
              <a:rPr lang="id-ID" sz="3400" dirty="0"/>
              <a:t>1). Keberlanjutan Implementasi Program kesejahteraan Bagi  Dosen-Karyawan  </a:t>
            </a:r>
          </a:p>
          <a:p>
            <a:pPr marL="0" indent="0">
              <a:buNone/>
            </a:pPr>
            <a:r>
              <a:rPr lang="id-ID" sz="3400" dirty="0"/>
              <a:t>     (a)  Dana Pensiun/hari tua (BPJS-Perbankan Syariah).</a:t>
            </a:r>
          </a:p>
          <a:p>
            <a:pPr marL="0" indent="0">
              <a:buNone/>
            </a:pPr>
            <a:r>
              <a:rPr lang="id-ID" sz="3400" dirty="0"/>
              <a:t>     (b) Dana Kesehatan  (BPJS-Perbankan Syariah</a:t>
            </a:r>
            <a:r>
              <a:rPr lang="id-ID" sz="3400" dirty="0" smtClean="0"/>
              <a:t>).</a:t>
            </a:r>
          </a:p>
          <a:p>
            <a:pPr marL="0" indent="0">
              <a:buNone/>
            </a:pPr>
            <a:endParaRPr lang="id-ID" sz="3400" dirty="0"/>
          </a:p>
          <a:p>
            <a:pPr marL="0" indent="0">
              <a:buNone/>
            </a:pPr>
            <a:r>
              <a:rPr lang="id-ID" sz="3400" dirty="0"/>
              <a:t>2). Riset Kebijakan(</a:t>
            </a:r>
            <a:r>
              <a:rPr lang="id-ID" sz="3400" i="1" dirty="0"/>
              <a:t>Survey Satisfaction</a:t>
            </a:r>
            <a:r>
              <a:rPr lang="id-ID" sz="3400" dirty="0"/>
              <a:t>) untuk rekomendasi institusi </a:t>
            </a:r>
            <a:endParaRPr lang="id-ID" sz="3400" dirty="0" smtClean="0"/>
          </a:p>
          <a:p>
            <a:pPr marL="0" indent="0">
              <a:buNone/>
            </a:pPr>
            <a:r>
              <a:rPr lang="id-ID" sz="3400" dirty="0" smtClean="0"/>
              <a:t>      (a). Pimpinan</a:t>
            </a:r>
            <a:r>
              <a:rPr lang="id-ID" sz="3400" dirty="0"/>
              <a:t>, Dosen dan </a:t>
            </a:r>
            <a:r>
              <a:rPr lang="id-ID" sz="3400" dirty="0" smtClean="0"/>
              <a:t>karyawan</a:t>
            </a:r>
            <a:r>
              <a:rPr lang="id-ID" sz="3400" dirty="0"/>
              <a:t> </a:t>
            </a:r>
            <a:r>
              <a:rPr lang="id-ID" sz="3400" dirty="0" smtClean="0"/>
              <a:t> :</a:t>
            </a:r>
          </a:p>
          <a:p>
            <a:pPr marL="0" indent="0">
              <a:buNone/>
            </a:pPr>
            <a:r>
              <a:rPr lang="id-ID" sz="3400" dirty="0"/>
              <a:t> </a:t>
            </a:r>
            <a:r>
              <a:rPr lang="id-ID" sz="3400" dirty="0" smtClean="0"/>
              <a:t>             Persepsi </a:t>
            </a:r>
            <a:r>
              <a:rPr lang="id-ID" sz="3400" dirty="0"/>
              <a:t>dari pimpinan kepada dosen-karyawan ; dari Dosen-karyawan kepada </a:t>
            </a:r>
            <a:r>
              <a:rPr lang="id-ID" sz="3400" dirty="0" smtClean="0"/>
              <a:t> </a:t>
            </a:r>
          </a:p>
          <a:p>
            <a:pPr marL="0" indent="0">
              <a:buNone/>
            </a:pPr>
            <a:r>
              <a:rPr lang="id-ID" sz="3400" dirty="0"/>
              <a:t> </a:t>
            </a:r>
            <a:r>
              <a:rPr lang="id-ID" sz="3400" dirty="0" smtClean="0"/>
              <a:t>            pimpinan </a:t>
            </a:r>
            <a:r>
              <a:rPr lang="id-ID" sz="3400" dirty="0"/>
              <a:t>; dari Dosen kepada Karyawan; dari karyawan kepada dosen ; dari </a:t>
            </a:r>
            <a:r>
              <a:rPr lang="id-ID" sz="3400" dirty="0" smtClean="0"/>
              <a:t> </a:t>
            </a:r>
          </a:p>
          <a:p>
            <a:pPr marL="0" indent="0">
              <a:buNone/>
            </a:pPr>
            <a:r>
              <a:rPr lang="id-ID" sz="3400" dirty="0"/>
              <a:t> </a:t>
            </a:r>
            <a:r>
              <a:rPr lang="id-ID" sz="3400" dirty="0" smtClean="0"/>
              <a:t>            dosen  kepada </a:t>
            </a:r>
            <a:r>
              <a:rPr lang="id-ID" sz="3400" dirty="0"/>
              <a:t>mahasiswa.</a:t>
            </a:r>
          </a:p>
          <a:p>
            <a:pPr marL="0" indent="0">
              <a:buNone/>
            </a:pPr>
            <a:r>
              <a:rPr lang="id-ID" sz="3400" dirty="0"/>
              <a:t>      (b). Mahasiswa</a:t>
            </a:r>
          </a:p>
          <a:p>
            <a:pPr marL="0" indent="0">
              <a:buNone/>
            </a:pPr>
            <a:r>
              <a:rPr lang="id-ID" sz="3400" dirty="0" smtClean="0"/>
              <a:t>              Persepsi </a:t>
            </a:r>
            <a:r>
              <a:rPr lang="id-ID" sz="3400" dirty="0"/>
              <a:t>dari Mahasiswa kepada dosen-karyawan ; tentang pelayanan akademik (proses </a:t>
            </a:r>
            <a:endParaRPr lang="id-ID" sz="3400" dirty="0" smtClean="0"/>
          </a:p>
          <a:p>
            <a:pPr marL="0" indent="0">
              <a:buNone/>
            </a:pPr>
            <a:r>
              <a:rPr lang="id-ID" sz="3400" dirty="0"/>
              <a:t> </a:t>
            </a:r>
            <a:r>
              <a:rPr lang="id-ID" sz="3400" dirty="0" smtClean="0"/>
              <a:t>             perkuliahan</a:t>
            </a:r>
            <a:r>
              <a:rPr lang="id-ID" sz="3400" dirty="0"/>
              <a:t>), keuangan, administrasi dan perpustakaan) </a:t>
            </a:r>
            <a:r>
              <a:rPr lang="id-ID" sz="3400" dirty="0" smtClean="0"/>
              <a:t>.</a:t>
            </a:r>
          </a:p>
          <a:p>
            <a:pPr marL="0" indent="0">
              <a:buNone/>
            </a:pPr>
            <a:endParaRPr lang="id-ID" sz="3400" dirty="0"/>
          </a:p>
          <a:p>
            <a:pPr marL="0" indent="0">
              <a:buNone/>
            </a:pPr>
            <a:r>
              <a:rPr lang="id-ID" sz="3400" dirty="0" smtClean="0"/>
              <a:t>3</a:t>
            </a:r>
            <a:endParaRPr lang="id-ID" sz="3400" dirty="0"/>
          </a:p>
        </p:txBody>
      </p:sp>
    </p:spTree>
    <p:extLst>
      <p:ext uri="{BB962C8B-B14F-4D97-AF65-F5344CB8AC3E}">
        <p14:creationId xmlns:p14="http://schemas.microsoft.com/office/powerpoint/2010/main" val="291783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id-ID" sz="2800" dirty="0"/>
          </a:p>
          <a:p>
            <a:pPr marL="0" indent="0">
              <a:buNone/>
            </a:pPr>
            <a:r>
              <a:rPr lang="id-ID" sz="3400" dirty="0" smtClean="0"/>
              <a:t>3). </a:t>
            </a:r>
            <a:r>
              <a:rPr lang="id-ID" sz="3400" dirty="0"/>
              <a:t>Workshop/Lokakarya Refreshing (</a:t>
            </a:r>
            <a:r>
              <a:rPr lang="id-ID" sz="3400" i="1" dirty="0"/>
              <a:t>up dating</a:t>
            </a:r>
            <a:r>
              <a:rPr lang="id-ID" sz="3400" dirty="0"/>
              <a:t>) Bagi Dosen</a:t>
            </a:r>
          </a:p>
          <a:p>
            <a:pPr marL="457200" lvl="1" indent="0">
              <a:buNone/>
            </a:pPr>
            <a:r>
              <a:rPr lang="id-ID" sz="3400" dirty="0"/>
              <a:t>Metode, Media dan Inovasi Pembelajaran  (Format, SAP, Silabus, Referensi) Pekerti-Applied Approach. Implementasi E-Learning dan E-Journal.</a:t>
            </a:r>
          </a:p>
          <a:p>
            <a:pPr marL="0" indent="0">
              <a:buNone/>
            </a:pPr>
            <a:endParaRPr lang="id-ID" sz="3400" dirty="0" smtClean="0"/>
          </a:p>
          <a:p>
            <a:pPr marL="0" indent="0">
              <a:buNone/>
            </a:pPr>
            <a:r>
              <a:rPr lang="id-ID" sz="3400" dirty="0" smtClean="0"/>
              <a:t>4</a:t>
            </a:r>
            <a:r>
              <a:rPr lang="id-ID" sz="3400" dirty="0"/>
              <a:t>). Perancangan konsep Pedoman/Standar Materi </a:t>
            </a:r>
            <a:endParaRPr lang="id-ID" sz="3400" dirty="0" smtClean="0"/>
          </a:p>
          <a:p>
            <a:pPr marL="0" indent="0">
              <a:buNone/>
            </a:pPr>
            <a:r>
              <a:rPr lang="id-ID" sz="3400" dirty="0"/>
              <a:t> </a:t>
            </a:r>
            <a:r>
              <a:rPr lang="id-ID" sz="3400" dirty="0" smtClean="0"/>
              <a:t>    </a:t>
            </a:r>
            <a:r>
              <a:rPr lang="id-ID" sz="3400" dirty="0" smtClean="0"/>
              <a:t>Test-wawancara </a:t>
            </a:r>
            <a:r>
              <a:rPr lang="id-ID" sz="3400" dirty="0"/>
              <a:t>Dosen-Karyawan baru :</a:t>
            </a:r>
          </a:p>
          <a:p>
            <a:pPr marL="457200" lvl="1" indent="0">
              <a:buNone/>
            </a:pPr>
            <a:r>
              <a:rPr lang="id-ID" sz="3400" dirty="0"/>
              <a:t>AIK :  Al-Islam Kemuhammadiyahan  (matan keyakinan- pemahaman,  kedekatan,  organisasi </a:t>
            </a:r>
            <a:endParaRPr lang="id-ID" sz="3400" dirty="0" smtClean="0"/>
          </a:p>
          <a:p>
            <a:pPr marL="457200" lvl="1" indent="0">
              <a:buNone/>
            </a:pPr>
            <a:r>
              <a:rPr lang="id-ID" sz="3400" dirty="0"/>
              <a:t> </a:t>
            </a:r>
            <a:r>
              <a:rPr lang="id-ID" sz="3400" dirty="0" smtClean="0"/>
              <a:t>          dsb</a:t>
            </a:r>
            <a:r>
              <a:rPr lang="id-ID" sz="3400" dirty="0"/>
              <a:t>)</a:t>
            </a:r>
          </a:p>
          <a:p>
            <a:pPr marL="457200" lvl="1" indent="0">
              <a:buNone/>
            </a:pPr>
            <a:r>
              <a:rPr lang="id-ID" sz="3400" dirty="0"/>
              <a:t>TPA : Tes Potensi Akademik (Ijazah, IPK, prestasi, logika, linieritas ilmu dengan prodi untuk </a:t>
            </a:r>
            <a:endParaRPr lang="id-ID" sz="3400" dirty="0" smtClean="0"/>
          </a:p>
          <a:p>
            <a:pPr marL="457200" lvl="1" indent="0">
              <a:buNone/>
            </a:pPr>
            <a:r>
              <a:rPr lang="id-ID" sz="3400" dirty="0"/>
              <a:t> </a:t>
            </a:r>
            <a:r>
              <a:rPr lang="id-ID" sz="3400" dirty="0" smtClean="0"/>
              <a:t>          akreditasi</a:t>
            </a:r>
            <a:r>
              <a:rPr lang="id-ID" sz="3400" dirty="0"/>
              <a:t>)</a:t>
            </a:r>
          </a:p>
          <a:p>
            <a:pPr marL="457200" lvl="1" indent="0">
              <a:buNone/>
            </a:pPr>
            <a:r>
              <a:rPr lang="id-ID" sz="3400" dirty="0"/>
              <a:t>Psikologi : kematangan mental, stabilitas emosi, dsb)</a:t>
            </a:r>
          </a:p>
          <a:p>
            <a:pPr marL="457200" lvl="1" indent="0">
              <a:buNone/>
            </a:pPr>
            <a:r>
              <a:rPr lang="id-ID" sz="3400" dirty="0"/>
              <a:t>PBM :  metode-teknik mengajar, proses pembelajaran,  </a:t>
            </a:r>
            <a:r>
              <a:rPr lang="id-ID" sz="3400" dirty="0" smtClean="0"/>
              <a:t>pretest-posttest.</a:t>
            </a:r>
          </a:p>
          <a:p>
            <a:pPr marL="457200" lvl="1" indent="0">
              <a:buNone/>
            </a:pPr>
            <a:endParaRPr lang="id-ID" sz="3400" dirty="0" smtClean="0"/>
          </a:p>
          <a:p>
            <a:pPr marL="457200" lvl="1" indent="0">
              <a:buNone/>
            </a:pPr>
            <a:r>
              <a:rPr lang="id-ID" sz="3400" dirty="0" smtClean="0"/>
              <a:t>5). Pembentuka UPT Penerbitan Buku, Jurnal, Majalah, koran dsb.</a:t>
            </a:r>
            <a:endParaRPr lang="id-ID" sz="3400" dirty="0" smtClean="0"/>
          </a:p>
          <a:p>
            <a:pPr marL="457200" lvl="1" indent="0">
              <a:buNone/>
            </a:pPr>
            <a:endParaRPr lang="id-ID" sz="3400" dirty="0" smtClean="0"/>
          </a:p>
          <a:p>
            <a:pPr marL="457200" lvl="1" indent="0">
              <a:buNone/>
            </a:pPr>
            <a:endParaRPr lang="id-ID" sz="3400" dirty="0"/>
          </a:p>
          <a:p>
            <a:endParaRPr lang="id-ID" sz="3400" dirty="0"/>
          </a:p>
        </p:txBody>
      </p:sp>
    </p:spTree>
    <p:extLst>
      <p:ext uri="{BB962C8B-B14F-4D97-AF65-F5344CB8AC3E}">
        <p14:creationId xmlns:p14="http://schemas.microsoft.com/office/powerpoint/2010/main" val="915859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381642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Haturnuhun</a:t>
            </a:r>
            <a:r>
              <a:rPr lang="id-ID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id-ID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matursuwun</a:t>
            </a:r>
            <a:b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maturslangkong</a:t>
            </a:r>
            <a:b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b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wassalamu’alaikum wr.wb</a:t>
            </a:r>
            <a:endParaRPr lang="id-ID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90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00100" y="301105"/>
            <a:ext cx="7072362" cy="150019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LAPORAN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PROGRAM KERJA 2015-2016</a:t>
            </a:r>
          </a:p>
          <a:p>
            <a:pPr marL="1524000" indent="93663"/>
            <a:r>
              <a:rPr lang="id-ID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LEMBAGA ETIK &amp;</a:t>
            </a:r>
          </a:p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PENGEMB. PENDIDIKAN</a:t>
            </a:r>
            <a:r>
              <a:rPr lang="id-ID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</a:rPr>
              <a:t>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(LE&amp;P2)</a:t>
            </a:r>
          </a:p>
          <a:p>
            <a:pPr marL="1524000" indent="93663"/>
            <a:r>
              <a:rPr lang="id-ID" sz="2000" b="1" dirty="0" smtClean="0">
                <a:solidFill>
                  <a:schemeClr val="tx1"/>
                </a:solidFill>
              </a:rPr>
              <a:t>Universitas Muhammadiyah Surabaya</a:t>
            </a:r>
            <a:endParaRPr lang="id-ID" sz="2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260391"/>
            <a:ext cx="3717056" cy="4431983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 ETIK</a:t>
            </a:r>
          </a:p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b="1" dirty="0" smtClean="0"/>
              <a:t>1). KOTIK DOSEN</a:t>
            </a:r>
          </a:p>
          <a:p>
            <a:r>
              <a:rPr lang="id-ID" b="1" dirty="0" smtClean="0"/>
              <a:t>2). KOTIK TENAGA KEPENDIDIKAN</a:t>
            </a:r>
          </a:p>
          <a:p>
            <a:r>
              <a:rPr lang="id-ID" b="1" dirty="0" smtClean="0"/>
              <a:t>3). KOTIK MAHASISWA</a:t>
            </a:r>
          </a:p>
          <a:p>
            <a:r>
              <a:rPr lang="id-ID" b="1" dirty="0" smtClean="0"/>
              <a:t>4). KAMPANYE  SUPLEMEN ETIKA </a:t>
            </a:r>
          </a:p>
          <a:p>
            <a:r>
              <a:rPr lang="id-ID" b="1" dirty="0"/>
              <a:t> </a:t>
            </a:r>
            <a:r>
              <a:rPr lang="id-ID" b="1" dirty="0" smtClean="0"/>
              <a:t>     PENULISAN  SKRIPSI, LAPORAN </a:t>
            </a:r>
          </a:p>
          <a:p>
            <a:r>
              <a:rPr lang="id-ID" b="1" dirty="0"/>
              <a:t> </a:t>
            </a:r>
            <a:r>
              <a:rPr lang="id-ID" b="1" dirty="0" smtClean="0"/>
              <a:t>     PENELITIAN  DOSEN DAN </a:t>
            </a:r>
          </a:p>
          <a:p>
            <a:r>
              <a:rPr lang="id-ID" b="1" dirty="0"/>
              <a:t> </a:t>
            </a:r>
            <a:r>
              <a:rPr lang="id-ID" b="1" dirty="0" smtClean="0"/>
              <a:t>     MAHASISWA</a:t>
            </a:r>
            <a:endParaRPr lang="id-ID" b="1" dirty="0"/>
          </a:p>
          <a:p>
            <a:r>
              <a:rPr lang="id-ID" b="1" dirty="0"/>
              <a:t>6</a:t>
            </a:r>
            <a:r>
              <a:rPr lang="id-ID" b="1" dirty="0" smtClean="0"/>
              <a:t>). SOSIALISASI KOTIK DOSEN</a:t>
            </a:r>
          </a:p>
          <a:p>
            <a:r>
              <a:rPr lang="id-ID" b="1" dirty="0"/>
              <a:t>7</a:t>
            </a:r>
            <a:r>
              <a:rPr lang="id-ID" b="1" dirty="0" smtClean="0"/>
              <a:t>). SOSIALISASI KOTIK TENAGA </a:t>
            </a:r>
          </a:p>
          <a:p>
            <a:r>
              <a:rPr lang="id-ID" b="1" dirty="0"/>
              <a:t> </a:t>
            </a:r>
            <a:r>
              <a:rPr lang="id-ID" b="1" dirty="0" smtClean="0"/>
              <a:t>     KEPENDIDIKAN</a:t>
            </a:r>
          </a:p>
          <a:p>
            <a:r>
              <a:rPr lang="id-ID" b="1" dirty="0"/>
              <a:t>8</a:t>
            </a:r>
            <a:r>
              <a:rPr lang="id-ID" b="1" dirty="0" smtClean="0"/>
              <a:t>). SOSIALISASI KOTIK MAHASISWA</a:t>
            </a:r>
          </a:p>
          <a:p>
            <a:r>
              <a:rPr lang="id-ID" b="1" dirty="0"/>
              <a:t> </a:t>
            </a:r>
            <a:r>
              <a:rPr lang="id-ID" b="1" dirty="0" smtClean="0"/>
              <a:t>     (BELUM)</a:t>
            </a:r>
          </a:p>
          <a:p>
            <a:r>
              <a:rPr lang="id-ID" b="1" dirty="0" smtClean="0"/>
              <a:t>9). BUKU SAKU-KOTIK (belum)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93871" y="2150920"/>
            <a:ext cx="4429156" cy="24929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PENGEMB.PENDIDIKAN</a:t>
            </a:r>
          </a:p>
          <a:p>
            <a:pPr algn="ctr"/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b="1" dirty="0" smtClean="0"/>
              <a:t>1).  WORKSHOP JABATAN AKADEMIK DOSEN </a:t>
            </a:r>
          </a:p>
          <a:p>
            <a:r>
              <a:rPr lang="id-ID" b="1" dirty="0"/>
              <a:t> </a:t>
            </a:r>
            <a:r>
              <a:rPr lang="id-ID" b="1" dirty="0" smtClean="0"/>
              <a:t>     (BERSAMA –BSDI)</a:t>
            </a:r>
          </a:p>
          <a:p>
            <a:r>
              <a:rPr lang="id-ID" b="1" dirty="0" smtClean="0"/>
              <a:t>2).  PENGUATAN TIM PENGDIK</a:t>
            </a:r>
          </a:p>
          <a:p>
            <a:r>
              <a:rPr lang="id-ID" b="1" dirty="0" smtClean="0"/>
              <a:t>3).  REKOMENDASI TIM PENGDIK</a:t>
            </a:r>
          </a:p>
          <a:p>
            <a:r>
              <a:rPr lang="id-ID" b="1" dirty="0" smtClean="0"/>
              <a:t>4).  USULAN &amp; IMPLEMENTASI DANA         </a:t>
            </a:r>
          </a:p>
          <a:p>
            <a:r>
              <a:rPr lang="id-ID" b="1" dirty="0"/>
              <a:t> </a:t>
            </a:r>
            <a:r>
              <a:rPr lang="id-ID" b="1" dirty="0" smtClean="0"/>
              <a:t>      PENSIUN - KESEHATAN</a:t>
            </a:r>
          </a:p>
        </p:txBody>
      </p:sp>
      <p:cxnSp>
        <p:nvCxnSpPr>
          <p:cNvPr id="12" name="Straight Arrow Connector 11"/>
          <p:cNvCxnSpPr>
            <a:endCxn id="5" idx="0"/>
          </p:cNvCxnSpPr>
          <p:nvPr/>
        </p:nvCxnSpPr>
        <p:spPr>
          <a:xfrm flipH="1">
            <a:off x="2110048" y="1801302"/>
            <a:ext cx="2426234" cy="4590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4536281" y="1801303"/>
            <a:ext cx="1972168" cy="3496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72011"/>
            <a:ext cx="1143008" cy="1158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494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00100" y="301105"/>
            <a:ext cx="7072362" cy="150019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USULAN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PROGRAM KERJA 2016-2017</a:t>
            </a:r>
          </a:p>
          <a:p>
            <a:pPr marL="1524000" indent="93663"/>
            <a:r>
              <a:rPr lang="id-ID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LEMBAGA ETIK &amp;</a:t>
            </a:r>
          </a:p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PENGEMB. PENDIDIKAN</a:t>
            </a:r>
            <a:r>
              <a:rPr lang="id-ID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</a:rPr>
              <a:t> 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(LE&amp;P2)</a:t>
            </a:r>
          </a:p>
          <a:p>
            <a:pPr marL="1524000" indent="93663"/>
            <a:r>
              <a:rPr lang="id-ID" sz="2000" b="1" dirty="0" smtClean="0">
                <a:solidFill>
                  <a:schemeClr val="tx1"/>
                </a:solidFill>
              </a:rPr>
              <a:t>Universitas Muhammadiyah Surabaya</a:t>
            </a:r>
            <a:endParaRPr lang="id-ID" sz="2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260392"/>
            <a:ext cx="3717056" cy="4062651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 ETIK 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b="1" dirty="0" smtClean="0"/>
              <a:t>1). Implementasi Sosialisasi Kode Etik Mahasiswa (BEMU-BEMF-HMJ-IMM-UKM).  -- (Oktober 2016)--</a:t>
            </a:r>
          </a:p>
          <a:p>
            <a:endParaRPr lang="id-ID" b="1" dirty="0" smtClean="0"/>
          </a:p>
          <a:p>
            <a:r>
              <a:rPr lang="id-ID" b="1" dirty="0" smtClean="0"/>
              <a:t>2). Perancangan Konsep Draft Kode Etik  Ilmu Kedokteran dan Ilmu Kesehatan. – (Nopember 2016)--</a:t>
            </a:r>
          </a:p>
          <a:p>
            <a:endParaRPr lang="id-ID" b="1" dirty="0" smtClean="0"/>
          </a:p>
          <a:p>
            <a:r>
              <a:rPr lang="id-ID" b="1" dirty="0" smtClean="0"/>
              <a:t>3). Pembuatan  Video Drama  (alat sosialisasi) Pelanggaran Kode Etik bagi Dosen, Tenaga kependidikan dan Mahasiswa (durasi pendek). – (Februari 2017--</a:t>
            </a:r>
            <a:r>
              <a:rPr lang="id-ID" dirty="0" smtClean="0"/>
              <a:t>	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4293871" y="2150920"/>
            <a:ext cx="4429156" cy="4616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PENGEMB.PENDIDIKAN</a:t>
            </a:r>
          </a:p>
          <a:p>
            <a:r>
              <a:rPr lang="id-ID" b="1" dirty="0" smtClean="0"/>
              <a:t>1).Implementasi Program Dana Pensiun dan Kesehatan Bagi Dosen/Karyawan (BPJS-Perbankan Syariah). –(September 2016)-</a:t>
            </a:r>
          </a:p>
          <a:p>
            <a:r>
              <a:rPr lang="id-ID" b="1" dirty="0" smtClean="0"/>
              <a:t>2).Riset Kebijakan utk Rekomendasi Institusi (</a:t>
            </a:r>
            <a:r>
              <a:rPr lang="id-ID" b="1" i="1" dirty="0" smtClean="0"/>
              <a:t>Survey Satisfaction</a:t>
            </a:r>
            <a:r>
              <a:rPr lang="id-ID" b="1" dirty="0" smtClean="0"/>
              <a:t>) Dosen-Karyawan-Mahasiswa. – (April 2017)-</a:t>
            </a:r>
            <a:endParaRPr lang="id-ID" b="1" dirty="0"/>
          </a:p>
          <a:p>
            <a:r>
              <a:rPr lang="id-ID" b="1" dirty="0" smtClean="0"/>
              <a:t>3).Refreshing (</a:t>
            </a:r>
            <a:r>
              <a:rPr lang="id-ID" b="1" i="1" dirty="0" smtClean="0"/>
              <a:t>up dating</a:t>
            </a:r>
            <a:r>
              <a:rPr lang="id-ID" b="1" dirty="0" smtClean="0"/>
              <a:t>)  Metode, Media dan Inovasi Pembelajaran Bagi Dosen (RPP,SAP,Silabus,Referensi)- (Mei 2017)</a:t>
            </a:r>
          </a:p>
          <a:p>
            <a:r>
              <a:rPr lang="id-ID" b="1" dirty="0" smtClean="0"/>
              <a:t>4).Perancangan Pedoman akademik (Standar) Rekrutmen Dosen-Karyawan (AIK-TPA-PBM-Psikologi)- (Juni 2017)</a:t>
            </a:r>
          </a:p>
          <a:p>
            <a:r>
              <a:rPr lang="id-ID" b="1" dirty="0" smtClean="0"/>
              <a:t>5). Workshop Pembelajaran e-learning, e-book dan e-journal (Juli 2017)</a:t>
            </a:r>
          </a:p>
          <a:p>
            <a:r>
              <a:rPr lang="id-ID" b="1" dirty="0" smtClean="0"/>
              <a:t>6) Lemb/Unit Penerbitan Buku (Agust017</a:t>
            </a:r>
          </a:p>
        </p:txBody>
      </p:sp>
      <p:cxnSp>
        <p:nvCxnSpPr>
          <p:cNvPr id="12" name="Straight Arrow Connector 11"/>
          <p:cNvCxnSpPr>
            <a:endCxn id="5" idx="0"/>
          </p:cNvCxnSpPr>
          <p:nvPr/>
        </p:nvCxnSpPr>
        <p:spPr>
          <a:xfrm flipH="1">
            <a:off x="2110048" y="1801303"/>
            <a:ext cx="2426234" cy="4590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4536281" y="1801303"/>
            <a:ext cx="1972168" cy="3496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72011"/>
            <a:ext cx="1143008" cy="1158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200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b="1" dirty="0"/>
              <a:t>LE-P2 dengan </a:t>
            </a:r>
            <a:r>
              <a:rPr lang="id-ID" b="1" dirty="0" smtClean="0"/>
              <a:t>BSDI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id-ID" dirty="0" smtClean="0"/>
              <a:t>Workshop/Lokakarya </a:t>
            </a:r>
            <a:r>
              <a:rPr lang="id-ID" dirty="0"/>
              <a:t>;</a:t>
            </a:r>
          </a:p>
          <a:p>
            <a:pPr lvl="0"/>
            <a:r>
              <a:rPr lang="id-ID" dirty="0"/>
              <a:t>Jabatan Fungsional/Akademik (Karir Dosen)</a:t>
            </a:r>
          </a:p>
          <a:p>
            <a:pPr lvl="0"/>
            <a:r>
              <a:rPr lang="id-ID" dirty="0"/>
              <a:t>Sertifikasi Dosen (BKD-LKD)</a:t>
            </a:r>
          </a:p>
          <a:p>
            <a:pPr lvl="0"/>
            <a:r>
              <a:rPr lang="id-ID" dirty="0"/>
              <a:t>SKP (Sasaran Kerja/kinerja Pegawai)</a:t>
            </a:r>
          </a:p>
          <a:p>
            <a:pPr lvl="0"/>
            <a:r>
              <a:rPr lang="id-ID" dirty="0"/>
              <a:t>Applied Approach (AA) Workshop/Lokakarya PEKERTI</a:t>
            </a:r>
          </a:p>
          <a:p>
            <a:pPr lvl="0"/>
            <a:r>
              <a:rPr lang="id-ID" dirty="0"/>
              <a:t>Etika dan Kepribadian Dosen Workshop/Lokakarya Etika dan Keperibadian Tenaga Kependidikan</a:t>
            </a:r>
          </a:p>
          <a:p>
            <a:pPr lvl="0"/>
            <a:r>
              <a:rPr lang="id-ID" dirty="0"/>
              <a:t>Etika dan Kepribadian Mahasiswa</a:t>
            </a:r>
          </a:p>
          <a:p>
            <a:pPr lvl="0"/>
            <a:r>
              <a:rPr lang="id-ID" dirty="0"/>
              <a:t>Standarisasi Rekruitmen Dosen/karyawan baru</a:t>
            </a:r>
          </a:p>
          <a:p>
            <a:pPr lvl="0"/>
            <a:r>
              <a:rPr lang="id-ID" dirty="0"/>
              <a:t>Monitoring dan Pembinaan Karir Dosen/karyawan</a:t>
            </a:r>
          </a:p>
          <a:p>
            <a:pPr lvl="0"/>
            <a:r>
              <a:rPr lang="id-ID" dirty="0"/>
              <a:t>Mempersiapkan masa pensiun dan kesehatan Dosen/karyawan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49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b="1" dirty="0"/>
              <a:t>LE-P2 dengan </a:t>
            </a:r>
            <a:r>
              <a:rPr lang="id-ID" b="1" dirty="0" smtClean="0"/>
              <a:t>LPPM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 smtClean="0"/>
              <a:t>Workshop/Lokakarya </a:t>
            </a:r>
            <a:r>
              <a:rPr lang="id-ID" dirty="0"/>
              <a:t>;</a:t>
            </a:r>
          </a:p>
          <a:p>
            <a:pPr lvl="0"/>
            <a:r>
              <a:rPr lang="id-ID" dirty="0"/>
              <a:t>Metodologi Penelitian</a:t>
            </a:r>
          </a:p>
          <a:p>
            <a:pPr lvl="0"/>
            <a:r>
              <a:rPr lang="id-ID" dirty="0"/>
              <a:t>Metodologi Pengabdian kepada Masyarakat</a:t>
            </a:r>
          </a:p>
          <a:p>
            <a:pPr lvl="0"/>
            <a:r>
              <a:rPr lang="id-ID" dirty="0"/>
              <a:t>Penulisan Buku Ajar, Buku Teks, Monograf ber ISBN</a:t>
            </a:r>
          </a:p>
          <a:p>
            <a:pPr lvl="0"/>
            <a:r>
              <a:rPr lang="id-ID" dirty="0"/>
              <a:t>Pengelolaan Jurnal/Majalah Ilmiah ISSN ; E-ISSN</a:t>
            </a:r>
          </a:p>
          <a:p>
            <a:pPr lvl="0"/>
            <a:r>
              <a:rPr lang="id-ID" dirty="0"/>
              <a:t>Mahir Menulis Karya Ilmiah dan Artikel Ilmiah untuk skripsi, tesis, disertasi dan Jurnal ilmiah (dosen dan mahasiswa) </a:t>
            </a:r>
          </a:p>
          <a:p>
            <a:pPr lvl="0"/>
            <a:r>
              <a:rPr lang="id-ID" dirty="0"/>
              <a:t>Program Kreatifitas/Ilmiah Mahasiswa</a:t>
            </a:r>
          </a:p>
          <a:p>
            <a:pPr lvl="0"/>
            <a:r>
              <a:rPr lang="id-ID" dirty="0"/>
              <a:t>Penelitian/Kajian Proses Pembelajaran Dosen-Mahasiswa (PBM)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6183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b="1" dirty="0"/>
              <a:t>LE-P2 dengan </a:t>
            </a:r>
            <a:r>
              <a:rPr lang="id-ID" b="1" dirty="0" smtClean="0"/>
              <a:t>FKIP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d-ID" dirty="0" smtClean="0"/>
              <a:t>Workshop/Lokakarya </a:t>
            </a:r>
            <a:r>
              <a:rPr lang="id-ID" dirty="0"/>
              <a:t>;</a:t>
            </a:r>
          </a:p>
          <a:p>
            <a:pPr lvl="0"/>
            <a:r>
              <a:rPr lang="id-ID" dirty="0"/>
              <a:t>Metodologi Pembelajaran (Mengajar)</a:t>
            </a:r>
          </a:p>
          <a:p>
            <a:pPr lvl="0"/>
            <a:r>
              <a:rPr lang="id-ID" dirty="0"/>
              <a:t>Metodologi Pendidikan (Mendidik)</a:t>
            </a:r>
          </a:p>
          <a:p>
            <a:pPr lvl="0"/>
            <a:r>
              <a:rPr lang="id-ID" dirty="0"/>
              <a:t>Inovasi-Kreativitas Pembelajaran</a:t>
            </a:r>
          </a:p>
          <a:p>
            <a:pPr lvl="0"/>
            <a:r>
              <a:rPr lang="id-ID" dirty="0"/>
              <a:t>Pengembangan Media/Alat Pembelajaran</a:t>
            </a:r>
          </a:p>
          <a:p>
            <a:pPr lvl="0"/>
            <a:r>
              <a:rPr lang="id-ID" dirty="0"/>
              <a:t>Penelitian Tindakan Kelas (PTK)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2270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/>
              <a:t>LE-P2 dengan Tim Dosen </a:t>
            </a:r>
            <a:r>
              <a:rPr lang="id-ID" b="1" dirty="0" smtClean="0"/>
              <a:t>AIK</a:t>
            </a:r>
            <a:br>
              <a:rPr lang="id-ID" b="1" dirty="0" smtClean="0"/>
            </a:br>
            <a:r>
              <a:rPr lang="id-ID" sz="3600" b="1" dirty="0" smtClean="0"/>
              <a:t> </a:t>
            </a:r>
            <a:r>
              <a:rPr lang="id-ID" sz="3600" b="1" dirty="0"/>
              <a:t>(Islam-Kemuhammadiyahan</a:t>
            </a:r>
            <a:r>
              <a:rPr lang="id-ID" sz="3600" b="1" dirty="0" smtClean="0"/>
              <a:t>)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/>
              <a:t>Workshop/Lokakarya </a:t>
            </a:r>
            <a:r>
              <a:rPr lang="id-ID" dirty="0"/>
              <a:t>;</a:t>
            </a:r>
          </a:p>
          <a:p>
            <a:pPr lvl="0"/>
            <a:r>
              <a:rPr lang="id-ID" dirty="0"/>
              <a:t>Etika dan Kepribadian Islam</a:t>
            </a:r>
          </a:p>
          <a:p>
            <a:pPr lvl="0"/>
            <a:r>
              <a:rPr lang="id-ID" dirty="0"/>
              <a:t>Islam untuk Disiplin Ilmu (IuDI) (ekonomi,teknik,kesehatan,pendidikan,hukum,sosial)</a:t>
            </a:r>
          </a:p>
          <a:p>
            <a:pPr lvl="0"/>
            <a:r>
              <a:rPr lang="id-ID" dirty="0"/>
              <a:t>Inovasi-Modernisasi Pembelajaran AIK</a:t>
            </a:r>
          </a:p>
          <a:p>
            <a:pPr lvl="0"/>
            <a:r>
              <a:rPr lang="id-ID" dirty="0"/>
              <a:t>Model Pembelajaran AIK Kemitraan dengan PTM, Persyarikatan Muhammadiyah (ranting,cabang,daerah,wilayah)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901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b="1" dirty="0"/>
              <a:t>LE-P2 dengan </a:t>
            </a:r>
            <a:r>
              <a:rPr lang="id-ID" b="1" dirty="0" smtClean="0"/>
              <a:t>FK-FIK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Workshop/Lokakarya </a:t>
            </a:r>
            <a:r>
              <a:rPr lang="id-ID" dirty="0"/>
              <a:t>;</a:t>
            </a:r>
          </a:p>
          <a:p>
            <a:pPr lvl="0"/>
            <a:r>
              <a:rPr lang="id-ID" dirty="0"/>
              <a:t>Kode etik dokter dan Kedokteran</a:t>
            </a:r>
          </a:p>
          <a:p>
            <a:pPr lvl="0"/>
            <a:r>
              <a:rPr lang="id-ID" dirty="0"/>
              <a:t>Kode etik keperawatan, kebidanan, analis kesehatan</a:t>
            </a:r>
          </a:p>
          <a:p>
            <a:pPr lvl="0"/>
            <a:r>
              <a:rPr lang="id-ID" dirty="0"/>
              <a:t>Etika dan Kepribadian Dokter dan Tenakes muslim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6052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/>
              <a:t>LE-P2 dengan Tim Pengembang UM </a:t>
            </a:r>
            <a:r>
              <a:rPr lang="id-ID" b="1" dirty="0" smtClean="0"/>
              <a:t>*)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d-ID" dirty="0" smtClean="0"/>
              <a:t>Membuat </a:t>
            </a:r>
            <a:r>
              <a:rPr lang="id-ID" dirty="0"/>
              <a:t>Unit Usaha Penerbitan Buku/Jurnal/Tabloid- (Bisnis)</a:t>
            </a:r>
          </a:p>
          <a:p>
            <a:pPr lvl="0"/>
            <a:r>
              <a:rPr lang="id-ID" dirty="0"/>
              <a:t>Membangun Kantin Mahasiswa representatif-(Bisnis)</a:t>
            </a:r>
          </a:p>
          <a:p>
            <a:pPr lvl="0"/>
            <a:r>
              <a:rPr lang="id-ID" dirty="0"/>
              <a:t>Membangun Rusunawa (Asrama/Pesantren Mahasiswa-Dana Diknas (Bisnis)</a:t>
            </a:r>
          </a:p>
          <a:p>
            <a:pPr lvl="0"/>
            <a:r>
              <a:rPr lang="id-ID" dirty="0"/>
              <a:t>Membangun  Restroom/Motel/hotel untuk Dosen Tamu (Bisnis)</a:t>
            </a:r>
          </a:p>
          <a:p>
            <a:pPr lvl="0"/>
            <a:r>
              <a:rPr lang="id-ID" dirty="0"/>
              <a:t>Membangun usaha SPBU-POM Bensin (Bisnis</a:t>
            </a:r>
            <a:r>
              <a:rPr lang="id-ID" dirty="0" smtClean="0"/>
              <a:t>)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*)</a:t>
            </a:r>
            <a:r>
              <a:rPr lang="id-ID" dirty="0"/>
              <a:t>disesuaikan dg APBUMSby.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273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815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LE-P2 dengan BSDI</vt:lpstr>
      <vt:lpstr>LE-P2 dengan LPPM</vt:lpstr>
      <vt:lpstr>LE-P2 dengan FKIP</vt:lpstr>
      <vt:lpstr>LE-P2 dengan Tim Dosen AIK  (Islam-Kemuhammadiyahan)</vt:lpstr>
      <vt:lpstr>LE-P2 dengan FK-FIK</vt:lpstr>
      <vt:lpstr>LE-P2 dengan Tim Pengembang UM *)</vt:lpstr>
      <vt:lpstr>RENCANA OPERASIONAL PROGRAM KERJA  LEMBAGA KODE ETIK DAN PENGEMBANGAN (LE-P2) UNIVERSITAS MUHAMMADIYAH SURABAYA TAHUN 2016-2017 </vt:lpstr>
      <vt:lpstr>PowerPoint Presentation</vt:lpstr>
      <vt:lpstr>PowerPoint Presentation</vt:lpstr>
      <vt:lpstr>Haturnuhun matursuwun maturslangkong thanks wassalamu’alaikum wr.wb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dienaf014</dc:creator>
  <cp:lastModifiedBy>dienaf014</cp:lastModifiedBy>
  <cp:revision>45</cp:revision>
  <cp:lastPrinted>2016-10-05T22:46:47Z</cp:lastPrinted>
  <dcterms:created xsi:type="dcterms:W3CDTF">2016-08-16T06:18:57Z</dcterms:created>
  <dcterms:modified xsi:type="dcterms:W3CDTF">2016-12-14T23:17:03Z</dcterms:modified>
</cp:coreProperties>
</file>