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9" r:id="rId2"/>
    <p:sldId id="288" r:id="rId3"/>
    <p:sldId id="287" r:id="rId4"/>
    <p:sldId id="283" r:id="rId5"/>
    <p:sldId id="285" r:id="rId6"/>
    <p:sldId id="286" r:id="rId7"/>
    <p:sldId id="262" r:id="rId8"/>
    <p:sldId id="256" r:id="rId9"/>
    <p:sldId id="257" r:id="rId10"/>
    <p:sldId id="296" r:id="rId11"/>
    <p:sldId id="297" r:id="rId12"/>
    <p:sldId id="298" r:id="rId13"/>
    <p:sldId id="299" r:id="rId14"/>
    <p:sldId id="300" r:id="rId15"/>
    <p:sldId id="301" r:id="rId16"/>
    <p:sldId id="270" r:id="rId17"/>
    <p:sldId id="258" r:id="rId18"/>
    <p:sldId id="259" r:id="rId19"/>
    <p:sldId id="260" r:id="rId20"/>
    <p:sldId id="282" r:id="rId21"/>
    <p:sldId id="276" r:id="rId22"/>
    <p:sldId id="275" r:id="rId23"/>
    <p:sldId id="261" r:id="rId24"/>
    <p:sldId id="263" r:id="rId25"/>
    <p:sldId id="267" r:id="rId26"/>
    <p:sldId id="268" r:id="rId27"/>
    <p:sldId id="264" r:id="rId28"/>
    <p:sldId id="265" r:id="rId29"/>
    <p:sldId id="266" r:id="rId30"/>
    <p:sldId id="271" r:id="rId31"/>
    <p:sldId id="273" r:id="rId32"/>
    <p:sldId id="289" r:id="rId33"/>
    <p:sldId id="281" r:id="rId34"/>
    <p:sldId id="278" r:id="rId35"/>
    <p:sldId id="280" r:id="rId36"/>
    <p:sldId id="279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0F4EA-B324-4C15-9ECB-025444DBCD81}" type="datetimeFigureOut">
              <a:rPr lang="id-ID" smtClean="0"/>
              <a:t>17/12/2016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85DFA-18CF-4F0D-82C7-3C18469199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778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85DFA-18CF-4F0D-82C7-3C18469199CA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344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83BF-3385-4B74-8AE1-7B78110E41E7}" type="datetimeFigureOut">
              <a:rPr lang="id-ID" smtClean="0"/>
              <a:t>17/12/2016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D5A3-3724-41C6-8EAA-2577A99B6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18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83BF-3385-4B74-8AE1-7B78110E41E7}" type="datetimeFigureOut">
              <a:rPr lang="id-ID" smtClean="0"/>
              <a:t>17/12/2016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D5A3-3724-41C6-8EAA-2577A99B6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339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83BF-3385-4B74-8AE1-7B78110E41E7}" type="datetimeFigureOut">
              <a:rPr lang="id-ID" smtClean="0"/>
              <a:t>17/12/2016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D5A3-3724-41C6-8EAA-2577A99B6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605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83BF-3385-4B74-8AE1-7B78110E41E7}" type="datetimeFigureOut">
              <a:rPr lang="id-ID" smtClean="0"/>
              <a:t>17/12/2016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D5A3-3724-41C6-8EAA-2577A99B6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868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83BF-3385-4B74-8AE1-7B78110E41E7}" type="datetimeFigureOut">
              <a:rPr lang="id-ID" smtClean="0"/>
              <a:t>17/12/2016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D5A3-3724-41C6-8EAA-2577A99B6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015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83BF-3385-4B74-8AE1-7B78110E41E7}" type="datetimeFigureOut">
              <a:rPr lang="id-ID" smtClean="0"/>
              <a:t>17/12/2016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D5A3-3724-41C6-8EAA-2577A99B6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372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83BF-3385-4B74-8AE1-7B78110E41E7}" type="datetimeFigureOut">
              <a:rPr lang="id-ID" smtClean="0"/>
              <a:t>17/12/2016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D5A3-3724-41C6-8EAA-2577A99B6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868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83BF-3385-4B74-8AE1-7B78110E41E7}" type="datetimeFigureOut">
              <a:rPr lang="id-ID" smtClean="0"/>
              <a:t>17/12/2016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D5A3-3724-41C6-8EAA-2577A99B6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553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83BF-3385-4B74-8AE1-7B78110E41E7}" type="datetimeFigureOut">
              <a:rPr lang="id-ID" smtClean="0"/>
              <a:t>17/12/2016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D5A3-3724-41C6-8EAA-2577A99B6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89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83BF-3385-4B74-8AE1-7B78110E41E7}" type="datetimeFigureOut">
              <a:rPr lang="id-ID" smtClean="0"/>
              <a:t>17/12/2016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D5A3-3724-41C6-8EAA-2577A99B6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358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83BF-3385-4B74-8AE1-7B78110E41E7}" type="datetimeFigureOut">
              <a:rPr lang="id-ID" smtClean="0"/>
              <a:t>17/12/2016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D5A3-3724-41C6-8EAA-2577A99B6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649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83BF-3385-4B74-8AE1-7B78110E41E7}" type="datetimeFigureOut">
              <a:rPr lang="id-ID" smtClean="0"/>
              <a:t>17/12/2016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D5A3-3724-41C6-8EAA-2577A99B6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48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p2umsby@gmail.com" TargetMode="External"/><Relationship Id="rId2" Type="http://schemas.openxmlformats.org/officeDocument/2006/relationships/hyperlink" Target="http://um-surabaya..ac.id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fismedia.website/" TargetMode="External"/><Relationship Id="rId2" Type="http://schemas.openxmlformats.org/officeDocument/2006/relationships/hyperlink" Target="http://rinearifin29.blogspot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841" y="2348880"/>
            <a:ext cx="7920880" cy="3744416"/>
          </a:xfrm>
        </p:spPr>
        <p:txBody>
          <a:bodyPr>
            <a:normAutofit/>
          </a:bodyPr>
          <a:lstStyle/>
          <a:p>
            <a:endParaRPr lang="id-ID" b="1" dirty="0" smtClean="0">
              <a:solidFill>
                <a:schemeClr val="tx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  <a:hlinkClick r:id="rId2"/>
            </a:endParaRPr>
          </a:p>
          <a:p>
            <a:r>
              <a:rPr lang="id-ID" b="1" dirty="0" smtClean="0">
                <a:solidFill>
                  <a:schemeClr val="tx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hlinkClick r:id="rId2"/>
              </a:rPr>
              <a:t>SOSIALISASI </a:t>
            </a:r>
          </a:p>
          <a:p>
            <a:r>
              <a:rPr lang="id-ID" b="1" dirty="0" smtClean="0">
                <a:solidFill>
                  <a:schemeClr val="tx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hlinkClick r:id="rId2"/>
              </a:rPr>
              <a:t>KODE ETIK MAHASISWA</a:t>
            </a:r>
            <a:endParaRPr lang="id-ID" b="1" dirty="0" smtClean="0">
              <a:solidFill>
                <a:schemeClr val="tx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d-ID" sz="1600" b="1" dirty="0" smtClean="0">
              <a:solidFill>
                <a:schemeClr val="tx1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endParaRPr lang="id-ID" sz="1600" b="1" dirty="0" smtClean="0">
              <a:solidFill>
                <a:schemeClr val="tx1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endParaRPr lang="id-ID" sz="1600" b="1" dirty="0" smtClean="0">
              <a:solidFill>
                <a:schemeClr val="tx1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endParaRPr lang="id-ID" sz="1600" b="1" dirty="0" smtClean="0">
              <a:solidFill>
                <a:schemeClr val="tx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id-ID" sz="24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UNIVERSITAS MUHAMMADIYAH SURABAYA  </a:t>
            </a:r>
          </a:p>
          <a:p>
            <a:r>
              <a:rPr lang="id-ID" sz="17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Desember 2016</a:t>
            </a:r>
            <a:endParaRPr lang="id-ID" sz="17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id-ID" sz="24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id-ID" sz="24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id-ID" sz="24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id-ID" sz="24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0100" y="301104"/>
            <a:ext cx="7072362" cy="175974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524000" indent="93663"/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</a:p>
          <a:p>
            <a:pPr marL="1524000" indent="93663"/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LEMBAGA ETIK &amp;</a:t>
            </a:r>
          </a:p>
          <a:p>
            <a:pPr marL="1524000" indent="93663"/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PENGEMB.PENDIDIKAN</a:t>
            </a:r>
            <a:r>
              <a:rPr lang="id-ID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 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(LE-P2)</a:t>
            </a:r>
          </a:p>
          <a:p>
            <a:pPr marL="1524000" indent="93663"/>
            <a:r>
              <a:rPr lang="id-ID" sz="2000" b="1" dirty="0" smtClean="0">
                <a:solidFill>
                  <a:schemeClr val="tx1"/>
                </a:solidFill>
              </a:rPr>
              <a:t>Universitas Muhammadiyah Surabaya</a:t>
            </a:r>
          </a:p>
          <a:p>
            <a:pPr marL="1524000" indent="93663"/>
            <a:r>
              <a:rPr lang="id-ID" sz="1400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lep2umsby@gmail.com</a:t>
            </a:r>
            <a:r>
              <a:rPr lang="id-ID" sz="1400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524000" indent="93663"/>
            <a:endParaRPr lang="id-ID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7\Pictures\images 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72011"/>
            <a:ext cx="1143008" cy="115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76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asil gambar untuk menjiplak karya ilmiah orang lain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6" name="Picture 4" descr="Hasil gambar untuk menjiplak karya ilmiah orang l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23837"/>
            <a:ext cx="8224465" cy="35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asil gambar untuk menjiplak karya ilmiah orang lain"/>
          <p:cNvSpPr>
            <a:spLocks noChangeAspect="1" noChangeArrowheads="1"/>
          </p:cNvSpPr>
          <p:nvPr/>
        </p:nvSpPr>
        <p:spPr bwMode="auto">
          <a:xfrm>
            <a:off x="307975" y="-1485900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menjiplak karya ilmiah orang lain"/>
          <p:cNvSpPr>
            <a:spLocks noChangeAspect="1" noChangeArrowheads="1"/>
          </p:cNvSpPr>
          <p:nvPr/>
        </p:nvSpPr>
        <p:spPr bwMode="auto">
          <a:xfrm>
            <a:off x="460375" y="-1333500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84" name="Picture 12" descr="Hasil gambar untuk menjiplak karya ilmiah orang l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22" y="3438525"/>
            <a:ext cx="545260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6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/>
              <a:t>Plagiarisme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b="1" dirty="0"/>
              <a:t>SUPLEMEN</a:t>
            </a:r>
            <a:endParaRPr lang="id-ID" dirty="0"/>
          </a:p>
          <a:p>
            <a:r>
              <a:rPr lang="id-ID" dirty="0"/>
              <a:t>SK Rektor  No.111/KEP/II.3.AU/F/2014. Kode Etik Dosen Bab II Pasal 5 (3)</a:t>
            </a:r>
          </a:p>
          <a:p>
            <a:r>
              <a:rPr lang="id-ID" dirty="0"/>
              <a:t>SK Rektor No.112/KEP/II.3.AU/F/2014. Kode Etik Tenaga Kependidikan Bab IV Pasal 5 (e)</a:t>
            </a:r>
          </a:p>
          <a:p>
            <a:r>
              <a:rPr lang="id-ID" dirty="0"/>
              <a:t>SK Rektor No.110/KEP/II.3.AU/F/2014. Kode Etik Mahasiswa Bab V Pasal 9 (e)</a:t>
            </a:r>
          </a:p>
          <a:p>
            <a:pPr marL="0" indent="0">
              <a:buNone/>
            </a:pPr>
            <a:r>
              <a:rPr lang="id-ID" dirty="0"/>
              <a:t> </a:t>
            </a:r>
          </a:p>
          <a:p>
            <a:r>
              <a:rPr lang="id-ID" dirty="0"/>
              <a:t>ETIKA PENULISAN, PLAGIATISME  SKRIPSI, TESIS, TUGAS</a:t>
            </a:r>
          </a:p>
          <a:p>
            <a:pPr marL="0" indent="0">
              <a:buNone/>
            </a:pPr>
            <a:r>
              <a:rPr lang="id-ID" dirty="0" smtClean="0"/>
              <a:t>    AKHIR</a:t>
            </a:r>
            <a:r>
              <a:rPr lang="id-ID" dirty="0"/>
              <a:t>, </a:t>
            </a:r>
            <a:r>
              <a:rPr lang="id-ID" dirty="0" smtClean="0"/>
              <a:t>LAPLITI, LAPORAN </a:t>
            </a:r>
            <a:r>
              <a:rPr lang="id-ID" dirty="0"/>
              <a:t>ILMIAH MAHASISWA </a:t>
            </a:r>
            <a:endParaRPr lang="id-ID" dirty="0" smtClean="0"/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DI LINGKUNGAN  UNIVERSITAS  </a:t>
            </a:r>
            <a:r>
              <a:rPr lang="id-ID" dirty="0"/>
              <a:t>MUHAMMADIYAH  </a:t>
            </a:r>
            <a:r>
              <a:rPr lang="id-ID" dirty="0" smtClean="0"/>
              <a:t>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SURABAYA.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338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 lnSpcReduction="20000"/>
          </a:bodyPr>
          <a:lstStyle/>
          <a:p>
            <a:r>
              <a:rPr lang="id-ID" b="1" dirty="0"/>
              <a:t>Plagiat</a:t>
            </a:r>
            <a:r>
              <a:rPr lang="id-ID" dirty="0"/>
              <a:t> adalah perbuatan secara </a:t>
            </a:r>
            <a:r>
              <a:rPr lang="id-ID" b="1" dirty="0"/>
              <a:t>sengaja</a:t>
            </a:r>
            <a:r>
              <a:rPr lang="id-ID" dirty="0"/>
              <a:t> atau </a:t>
            </a:r>
            <a:r>
              <a:rPr lang="id-ID" b="1" dirty="0"/>
              <a:t>tidak sengaja </a:t>
            </a:r>
            <a:r>
              <a:rPr lang="id-ID" dirty="0"/>
              <a:t>dalam memperoleh atau mencoba memperoleh kredit atau nilai untuk </a:t>
            </a:r>
            <a:r>
              <a:rPr lang="id-ID" b="1" dirty="0"/>
              <a:t>suatu karya ilmiah</a:t>
            </a:r>
            <a:r>
              <a:rPr lang="id-ID" dirty="0"/>
              <a:t>, dengan </a:t>
            </a:r>
            <a:r>
              <a:rPr lang="id-ID" b="1" dirty="0"/>
              <a:t>mengutip sebagian atau seluruh karya dan/atau karya ilmiah pihak lain yang diakui sebagai karya ilmiahnya, tanpa menyatakan sumber secara tepat dan memadai”. </a:t>
            </a:r>
            <a:r>
              <a:rPr lang="id-ID" i="1" dirty="0"/>
              <a:t>(Perkemendiknas RI No.17/2010</a:t>
            </a:r>
            <a:r>
              <a:rPr lang="id-ID" i="1" dirty="0" smtClean="0"/>
              <a:t>).</a:t>
            </a:r>
          </a:p>
          <a:p>
            <a:endParaRPr lang="id-ID" dirty="0"/>
          </a:p>
          <a:p>
            <a:r>
              <a:rPr lang="id-ID" b="1" dirty="0"/>
              <a:t>Plagiator</a:t>
            </a:r>
            <a:r>
              <a:rPr lang="id-ID" dirty="0"/>
              <a:t> adalah orangnya. Plagiator adalah orang </a:t>
            </a:r>
            <a:r>
              <a:rPr lang="id-ID" b="1" dirty="0"/>
              <a:t>perseorangan </a:t>
            </a:r>
            <a:r>
              <a:rPr lang="id-ID" dirty="0"/>
              <a:t>atau</a:t>
            </a:r>
            <a:r>
              <a:rPr lang="id-ID" b="1" dirty="0"/>
              <a:t> kelompok </a:t>
            </a:r>
            <a:r>
              <a:rPr lang="id-ID" dirty="0"/>
              <a:t>orang pelaku plagiat, masing-masing bertindak untuk diri sendiri sendiri, untuk kelompok atau untuk dan atas nama suatu badan</a:t>
            </a:r>
            <a:r>
              <a:rPr lang="id-ID" i="1" dirty="0"/>
              <a:t>. (Perkemendiknas RI No.17/2010 pasal 1 ayat 1-2)</a:t>
            </a:r>
            <a:r>
              <a:rPr lang="id-ID" b="1" dirty="0"/>
              <a:t>. 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675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lvl="0"/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Tip Menghindari Plagiarisme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id-ID" b="1" i="1" dirty="0" smtClean="0"/>
              <a:t>Buatlah </a:t>
            </a:r>
            <a:r>
              <a:rPr lang="id-ID" b="1" i="1" dirty="0"/>
              <a:t>karya tulis </a:t>
            </a:r>
            <a:r>
              <a:rPr lang="id-ID" dirty="0"/>
              <a:t>yang benar-benar </a:t>
            </a:r>
            <a:r>
              <a:rPr lang="id-ID" b="1" dirty="0"/>
              <a:t>berasal </a:t>
            </a:r>
            <a:r>
              <a:rPr lang="id-ID" dirty="0"/>
              <a:t>dari</a:t>
            </a:r>
            <a:r>
              <a:rPr lang="id-ID" b="1" i="1" dirty="0"/>
              <a:t> ide </a:t>
            </a:r>
            <a:r>
              <a:rPr lang="id-ID" dirty="0"/>
              <a:t>dan</a:t>
            </a:r>
            <a:r>
              <a:rPr lang="id-ID" b="1" i="1" dirty="0"/>
              <a:t> kreativitas sendiri. </a:t>
            </a:r>
            <a:r>
              <a:rPr lang="id-ID" dirty="0"/>
              <a:t>Kalaupun memerlukan referensi karya orang lain sebaiknya kutiplah materi yang tinggi relevansinya saja</a:t>
            </a:r>
            <a:r>
              <a:rPr lang="id-ID" dirty="0" smtClean="0"/>
              <a:t>.</a:t>
            </a:r>
          </a:p>
          <a:p>
            <a:pPr lvl="0"/>
            <a:endParaRPr lang="id-ID" dirty="0"/>
          </a:p>
          <a:p>
            <a:pPr lvl="0"/>
            <a:r>
              <a:rPr lang="id-ID" dirty="0"/>
              <a:t>Bila </a:t>
            </a:r>
            <a:r>
              <a:rPr lang="id-ID" b="1" dirty="0"/>
              <a:t>mengutip pendapat</a:t>
            </a:r>
            <a:r>
              <a:rPr lang="id-ID" dirty="0"/>
              <a:t> atau </a:t>
            </a:r>
            <a:r>
              <a:rPr lang="id-ID" b="1" dirty="0"/>
              <a:t>gagasan orang lain </a:t>
            </a:r>
            <a:r>
              <a:rPr lang="id-ID" dirty="0"/>
              <a:t>ke dalam karya tulis, maka </a:t>
            </a:r>
            <a:r>
              <a:rPr lang="id-ID" b="1" i="1" dirty="0"/>
              <a:t>sebutkanlah  sumbernya secara lengkap </a:t>
            </a:r>
            <a:r>
              <a:rPr lang="id-ID" dirty="0"/>
              <a:t>mulai nama pengarang, judul buku, halaman, tahun penerbitan, nama penerbit, alamat kota penerbit. </a:t>
            </a:r>
            <a:endParaRPr lang="id-ID" dirty="0" smtClean="0"/>
          </a:p>
          <a:p>
            <a:pPr lvl="0"/>
            <a:endParaRPr lang="id-ID" b="1" dirty="0"/>
          </a:p>
          <a:p>
            <a:pPr lvl="0"/>
            <a:r>
              <a:rPr lang="id-ID" b="1" dirty="0" smtClean="0"/>
              <a:t>Semua </a:t>
            </a:r>
            <a:r>
              <a:rPr lang="id-ID" b="1" dirty="0"/>
              <a:t>kutipan harus dituliskan </a:t>
            </a:r>
            <a:r>
              <a:rPr lang="id-ID" b="1" dirty="0" smtClean="0"/>
              <a:t>di </a:t>
            </a:r>
            <a:r>
              <a:rPr lang="id-ID" b="1" dirty="0"/>
              <a:t>dalam daftar pustaka </a:t>
            </a:r>
            <a:r>
              <a:rPr lang="id-ID" dirty="0"/>
              <a:t>yang letaknya paling belakang dari teks buku</a:t>
            </a:r>
            <a:r>
              <a:rPr lang="id-ID" dirty="0" smtClean="0"/>
              <a:t>.</a:t>
            </a:r>
          </a:p>
          <a:p>
            <a:pPr lvl="0"/>
            <a:endParaRPr lang="id-ID" dirty="0"/>
          </a:p>
          <a:p>
            <a:pPr lvl="0"/>
            <a:r>
              <a:rPr lang="id-ID" b="1" dirty="0"/>
              <a:t>Hindarilah melakukan copy-paste materi/naskah orang lain tanpa menyebutkan/mencatatkan secara jelas sumbernya</a:t>
            </a:r>
            <a:r>
              <a:rPr lang="id-ID" b="1" dirty="0" smtClean="0"/>
              <a:t>.</a:t>
            </a:r>
          </a:p>
          <a:p>
            <a:pPr lvl="0"/>
            <a:endParaRPr lang="id-ID" dirty="0"/>
          </a:p>
          <a:p>
            <a:pPr lvl="0"/>
            <a:r>
              <a:rPr lang="id-ID" b="1" dirty="0"/>
              <a:t>Pilihlah kutipan yang </a:t>
            </a:r>
            <a:r>
              <a:rPr lang="id-ID" b="1" dirty="0" smtClean="0"/>
              <a:t>tepat, relevan, </a:t>
            </a:r>
            <a:r>
              <a:rPr lang="id-ID" dirty="0"/>
              <a:t>mana yang termasuk kategori definisi, statemen atau penjelasan.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/>
          <a:lstStyle/>
          <a:p>
            <a:r>
              <a:rPr lang="id-ID" b="1" dirty="0" smtClean="0"/>
              <a:t>Gaya S</a:t>
            </a:r>
            <a:r>
              <a:rPr lang="es-ES" b="1" dirty="0" err="1" smtClean="0"/>
              <a:t>elingkung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r>
              <a:rPr lang="es-ES" dirty="0" err="1" smtClean="0"/>
              <a:t>pedoman</a:t>
            </a:r>
            <a:r>
              <a:rPr lang="es-ES" dirty="0" smtClean="0"/>
              <a:t> </a:t>
            </a:r>
            <a:r>
              <a:rPr lang="es-ES" dirty="0" err="1"/>
              <a:t>tentang</a:t>
            </a:r>
            <a:r>
              <a:rPr lang="es-ES" dirty="0"/>
              <a:t> </a:t>
            </a:r>
            <a:r>
              <a:rPr lang="es-ES" i="1" dirty="0"/>
              <a:t>tata cara </a:t>
            </a:r>
            <a:r>
              <a:rPr lang="es-ES" i="1" dirty="0" err="1"/>
              <a:t>penulisan</a:t>
            </a:r>
            <a:r>
              <a:rPr lang="es-ES" i="1" dirty="0"/>
              <a:t>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pembuatan</a:t>
            </a:r>
            <a:r>
              <a:rPr lang="es-ES" dirty="0"/>
              <a:t> </a:t>
            </a:r>
            <a:r>
              <a:rPr lang="es-ES" dirty="0" err="1"/>
              <a:t>karya</a:t>
            </a:r>
            <a:r>
              <a:rPr lang="es-ES" dirty="0"/>
              <a:t> </a:t>
            </a:r>
            <a:r>
              <a:rPr lang="es-ES" dirty="0" err="1"/>
              <a:t>ilmiah</a:t>
            </a:r>
            <a:r>
              <a:rPr lang="es-ES" dirty="0"/>
              <a:t> </a:t>
            </a:r>
            <a:r>
              <a:rPr lang="es-ES" i="1" dirty="0"/>
              <a:t>yang </a:t>
            </a:r>
            <a:r>
              <a:rPr lang="es-ES" i="1" dirty="0" err="1"/>
              <a:t>dianut</a:t>
            </a:r>
            <a:r>
              <a:rPr lang="es-ES" i="1" dirty="0"/>
              <a:t> </a:t>
            </a:r>
            <a:r>
              <a:rPr lang="es-ES" dirty="0" err="1"/>
              <a:t>oleh</a:t>
            </a:r>
            <a:r>
              <a:rPr lang="es-ES" dirty="0"/>
              <a:t> </a:t>
            </a:r>
            <a:r>
              <a:rPr lang="es-ES" dirty="0" err="1"/>
              <a:t>setiap</a:t>
            </a:r>
            <a:r>
              <a:rPr lang="es-ES" dirty="0"/>
              <a:t> </a:t>
            </a:r>
            <a:r>
              <a:rPr lang="es-ES" dirty="0" err="1"/>
              <a:t>bidang</a:t>
            </a:r>
            <a:r>
              <a:rPr lang="es-ES" dirty="0"/>
              <a:t> </a:t>
            </a:r>
            <a:r>
              <a:rPr lang="es-ES" dirty="0" err="1"/>
              <a:t>ilmu</a:t>
            </a:r>
            <a:r>
              <a:rPr lang="es-ES" dirty="0"/>
              <a:t>, </a:t>
            </a:r>
            <a:r>
              <a:rPr lang="es-ES" dirty="0" err="1"/>
              <a:t>teknologi</a:t>
            </a:r>
            <a:r>
              <a:rPr lang="es-ES" dirty="0"/>
              <a:t>, dan </a:t>
            </a:r>
            <a:r>
              <a:rPr lang="es-ES" dirty="0" err="1"/>
              <a:t>seni</a:t>
            </a:r>
            <a:r>
              <a:rPr lang="es-ES" dirty="0"/>
              <a:t> </a:t>
            </a:r>
            <a:endParaRPr lang="id-ID" dirty="0" smtClean="0"/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</a:t>
            </a:r>
            <a:r>
              <a:rPr lang="es-ES" dirty="0" smtClean="0"/>
              <a:t>(</a:t>
            </a:r>
            <a:r>
              <a:rPr lang="es-ES" dirty="0" err="1" smtClean="0"/>
              <a:t>Permendiknas</a:t>
            </a:r>
            <a:r>
              <a:rPr lang="es-ES" dirty="0" smtClean="0"/>
              <a:t> No.17/2010 </a:t>
            </a:r>
            <a:r>
              <a:rPr lang="es-ES" dirty="0" err="1" smtClean="0"/>
              <a:t>pasal</a:t>
            </a:r>
            <a:r>
              <a:rPr lang="es-ES" dirty="0" smtClean="0"/>
              <a:t> 1 </a:t>
            </a:r>
            <a:r>
              <a:rPr lang="es-ES" dirty="0" err="1" smtClean="0"/>
              <a:t>ayat</a:t>
            </a:r>
            <a:r>
              <a:rPr lang="es-ES" dirty="0" smtClean="0"/>
              <a:t> 5). </a:t>
            </a:r>
            <a:endParaRPr lang="id-ID" dirty="0" smtClean="0"/>
          </a:p>
          <a:p>
            <a:pPr marL="0" indent="0">
              <a:buNone/>
            </a:pPr>
            <a:endParaRPr lang="id-ID" b="1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225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lvl="0"/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Plagiarisme &amp; Sanksi</a:t>
            </a:r>
            <a:r>
              <a:rPr lang="id-ID" dirty="0" smtClean="0"/>
              <a:t>.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id-ID" b="1" dirty="0" smtClean="0"/>
              <a:t>Lulusan </a:t>
            </a:r>
            <a:r>
              <a:rPr lang="id-ID" b="1" dirty="0"/>
              <a:t>perguruan tinggi </a:t>
            </a:r>
            <a:r>
              <a:rPr lang="id-ID" dirty="0"/>
              <a:t>yang </a:t>
            </a:r>
            <a:r>
              <a:rPr lang="id-ID" b="1" dirty="0"/>
              <a:t>karya ilmiahnya </a:t>
            </a:r>
            <a:r>
              <a:rPr lang="id-ID" dirty="0"/>
              <a:t>digunakan untuk </a:t>
            </a:r>
            <a:r>
              <a:rPr lang="id-ID" b="1" dirty="0"/>
              <a:t>memperoleh gelar akademik, profesi atau vokasi </a:t>
            </a:r>
            <a:r>
              <a:rPr lang="id-ID" dirty="0"/>
              <a:t>terbukti merupakan </a:t>
            </a:r>
            <a:r>
              <a:rPr lang="id-ID" b="1" dirty="0"/>
              <a:t>jiplakan dicabut </a:t>
            </a:r>
            <a:r>
              <a:rPr lang="id-ID" b="1" dirty="0" smtClean="0"/>
              <a:t>gelarnya</a:t>
            </a:r>
            <a:r>
              <a:rPr lang="id-ID" dirty="0" smtClean="0"/>
              <a:t>.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</a:t>
            </a:r>
            <a:r>
              <a:rPr lang="id-ID" sz="2800" dirty="0" smtClean="0"/>
              <a:t>(</a:t>
            </a:r>
            <a:r>
              <a:rPr lang="id-ID" sz="2800" dirty="0"/>
              <a:t>UU RI </a:t>
            </a:r>
            <a:r>
              <a:rPr lang="id-ID" sz="2800" dirty="0" smtClean="0"/>
              <a:t>No.20/2008 ttg Sisdiknas </a:t>
            </a:r>
            <a:r>
              <a:rPr lang="id-ID" sz="2800" dirty="0"/>
              <a:t>pasal 25 ayat 2).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17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id-ID" sz="5400" b="1" i="1" dirty="0" smtClean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Dialog interaktif</a:t>
            </a:r>
            <a:br>
              <a:rPr lang="id-ID" sz="5400" b="1" i="1" dirty="0" smtClean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</a:br>
            <a:r>
              <a:rPr lang="id-ID" sz="5400" i="1" dirty="0" smtClean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(discussion)</a:t>
            </a:r>
            <a:endParaRPr lang="id-ID" sz="5400" i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72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rgbClr val="00B0F0"/>
                </a:solidFill>
              </a:rPr>
              <a:t>Menyontek?</a:t>
            </a:r>
            <a:endParaRPr lang="id-ID" sz="36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7" y="4469532"/>
            <a:ext cx="33843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menyontek saat uj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60" y="1052736"/>
            <a:ext cx="3572619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il gambar untuk menyontek saat uj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4" y="1304750"/>
            <a:ext cx="3816424" cy="21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761470" y="3569432"/>
            <a:ext cx="410445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OPEN BOOK/TAKE HOME </a:t>
            </a:r>
            <a:r>
              <a:rPr lang="id-ID" dirty="0" smtClean="0"/>
              <a:t> </a:t>
            </a:r>
            <a:r>
              <a:rPr lang="id-ID" dirty="0" smtClean="0"/>
              <a:t>(saat Ujian) = Membuka buku  punya  sendiri, tidak meminjam dan dipinjamkan !</a:t>
            </a:r>
            <a:endParaRPr lang="id-ID" dirty="0"/>
          </a:p>
        </p:txBody>
      </p:sp>
      <p:pic>
        <p:nvPicPr>
          <p:cNvPr id="1032" name="Picture 8" descr="Hasil gambar untuk menyont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69" y="5085184"/>
            <a:ext cx="3858009" cy="13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solidFill>
                  <a:srgbClr val="00B050"/>
                </a:solidFill>
              </a:rPr>
              <a:t>Menjiplak?</a:t>
            </a:r>
            <a:r>
              <a:rPr lang="id-ID" sz="3600" dirty="0" smtClean="0">
                <a:solidFill>
                  <a:srgbClr val="00B050"/>
                </a:solidFill>
              </a:rPr>
              <a:t/>
            </a:r>
            <a:br>
              <a:rPr lang="id-ID" sz="3600" dirty="0" smtClean="0">
                <a:solidFill>
                  <a:srgbClr val="00B050"/>
                </a:solidFill>
              </a:rPr>
            </a:br>
            <a:r>
              <a:rPr lang="id-ID" sz="2000" b="1" dirty="0" smtClean="0">
                <a:solidFill>
                  <a:srgbClr val="00B050"/>
                </a:solidFill>
              </a:rPr>
              <a:t>(copy paste)</a:t>
            </a:r>
            <a:endParaRPr lang="id-ID" sz="20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asil gambar untuk menjiplak karya ilmiah orang l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22" y="4646672"/>
            <a:ext cx="1672555" cy="195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sil gambar untuk menjiplak karya ilmiah orang l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33705"/>
            <a:ext cx="4464496" cy="23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sil gambar untuk menjiplak karya ilmiah orang 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47" y="3147070"/>
            <a:ext cx="3088599" cy="173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sil gambar untuk menjiplak karya ilmiah orang l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77" y="4692847"/>
            <a:ext cx="2356123" cy="19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sil gambar untuk menjiplak karya ilmiah orang l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70" y="499678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asil gambar untuk menjiplak karya ilmiah orang la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7" y="1196752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C00000"/>
                </a:solidFill>
              </a:rPr>
              <a:t>Berpakaian?</a:t>
            </a:r>
            <a:endParaRPr lang="id-ID" sz="3600" dirty="0">
              <a:solidFill>
                <a:srgbClr val="C00000"/>
              </a:solidFill>
            </a:endParaRPr>
          </a:p>
        </p:txBody>
      </p:sp>
      <p:pic>
        <p:nvPicPr>
          <p:cNvPr id="4106" name="Picture 10" descr="Hasil gambar untuk berkerudung celana dalamkeliha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2" y="1234241"/>
            <a:ext cx="2373883" cy="21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05" y="4376364"/>
            <a:ext cx="3411720" cy="209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Gambar terka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73" y="1354644"/>
            <a:ext cx="1697426" cy="26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n1-zthumbor-a.akamaihd.net/dRENQJAw7mokwNEK0s5YoD4X0gA=/fit-in/346x500/filters:quality%2890%29:fill%28ffffff%29/http:/static.id.zalora.net/p/miss-me-7747-308001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4" descr="http://n1-zthumbor-a.akamaihd.net/dRENQJAw7mokwNEK0s5YoD4X0gA=/fit-in/346x500/filters:quality%2890%29:fill%28ffffff%29/http:/static.id.zalora.net/p/miss-me-7747-3080011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6" descr="http://n1-zthumbor-a.akamaihd.net/dRENQJAw7mokwNEK0s5YoD4X0gA=/fit-in/346x500/filters:quality%2890%29:fill%28ffffff%29/http:/static.id.zalora.net/p/miss-me-7747-3080011-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8" descr="http://n1-zthumbor-a.akamaihd.net/dRENQJAw7mokwNEK0s5YoD4X0gA=/fit-in/346x500/filters:quality%2890%29:fill%28ffffff%29/http:/static.id.zalora.net/p/miss-me-7747-3080011-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07200"/>
            <a:ext cx="1575817" cy="227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6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\Pictures\images 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642917"/>
            <a:ext cx="1143008" cy="115838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93858" y="667420"/>
            <a:ext cx="5670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0" indent="93663"/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LEMBAGA ETIK &amp;</a:t>
            </a:r>
          </a:p>
          <a:p>
            <a:pPr marL="1524000" indent="93663"/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PENGEMBANGAN PENDIDIKAN</a:t>
            </a:r>
            <a:r>
              <a:rPr lang="id-I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marL="1524000" indent="93663"/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(LE-P2) </a:t>
            </a:r>
          </a:p>
          <a:p>
            <a:pPr marL="1524000" indent="93663"/>
            <a:r>
              <a:rPr lang="id-ID" b="1" dirty="0" smtClean="0">
                <a:solidFill>
                  <a:schemeClr val="tx1"/>
                </a:solidFill>
              </a:rPr>
              <a:t>Universitas Muhammadiyah Surabaya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5606" y="3994719"/>
            <a:ext cx="5148572" cy="13681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Dr.Didin Fatihudin,SE.,M.Si</a:t>
            </a:r>
          </a:p>
          <a:p>
            <a:pPr algn="ctr"/>
            <a:r>
              <a:rPr lang="id-ID" sz="1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NIDN 0719056101</a:t>
            </a:r>
          </a:p>
          <a:p>
            <a:pPr algn="ctr"/>
            <a:r>
              <a:rPr lang="id-ID" sz="1400" i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Dosen FE-Lektor kepala IV-C</a:t>
            </a:r>
          </a:p>
          <a:p>
            <a:pPr algn="ctr"/>
            <a:r>
              <a:rPr lang="id-ID" sz="24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Ketua LE-P2</a:t>
            </a:r>
            <a:endParaRPr lang="id-ID" sz="2400" b="1" dirty="0">
              <a:solidFill>
                <a:schemeClr val="tx1"/>
              </a:solidFill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1026" name="Picture 2" descr="C:\Users\User\Pictures\DSC018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06" y="2373083"/>
            <a:ext cx="1454051" cy="158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didinkot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57" y="2373083"/>
            <a:ext cx="1422183" cy="15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29173" y="2657395"/>
            <a:ext cx="2691299" cy="3351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/>
              <a:t>Ketua BEM-U(‘84)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/>
              <a:t>Ketua BEM-F (83)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/>
              <a:t>Ketua HMJ(82)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/>
              <a:t>Ketua HMI/IMM (‘83)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/>
              <a:t>Damas (‘82)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/>
              <a:t>DKM Masjid Kampus (82)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/>
              <a:t>Aktivis demonstran pemiliu’82</a:t>
            </a:r>
          </a:p>
          <a:p>
            <a:pPr marL="285750" indent="-285750">
              <a:buFont typeface="Arial" pitchFamily="34" charset="0"/>
              <a:buChar char="•"/>
            </a:pP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1331640" y="6021288"/>
            <a:ext cx="45365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-S3 Unair  -S2Unair  -S1 Unsil   -full beasiswa-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2" y="542899"/>
            <a:ext cx="45545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52" y="3295650"/>
            <a:ext cx="367665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17658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61" y="513134"/>
            <a:ext cx="2974975" cy="2010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0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sil gambar untuk berpakain secara isl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3600400" cy="26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sil gambar untuk berpakain tidak sop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34730"/>
            <a:ext cx="38919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asil gambar untuk berpakain secara isl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848872" cy="62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FF0000"/>
                </a:solidFill>
              </a:rPr>
              <a:t>Berkendara, helm?</a:t>
            </a:r>
            <a:endParaRPr lang="id-ID" sz="36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asil gambar untuk etika kendaraan di jalanan kart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45529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sil gambar untuk etika kendaraan di jalanan kart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87" y="3462338"/>
            <a:ext cx="45529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asil gambar untuk etika kendaraan di jalanan kart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76663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92088"/>
          </a:xfrm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00B050"/>
                </a:solidFill>
              </a:rPr>
              <a:t>S  MS dosen/staf?</a:t>
            </a:r>
            <a:endParaRPr lang="id-ID" sz="36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Hasil gambar untuk sms sopan ke do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2636"/>
            <a:ext cx="3347864" cy="18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asil gambar untuk sms sopan ke do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1" y="388641"/>
            <a:ext cx="2868091" cy="13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asil gambar untuk sms sopan ke dos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052737"/>
            <a:ext cx="45529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asil gambar untuk sms sopan ke dos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" y="1706166"/>
            <a:ext cx="2781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asil gambar untuk sms sopan ke dos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93" y="3681637"/>
            <a:ext cx="3118368" cy="289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0070C0"/>
                </a:solidFill>
              </a:rPr>
              <a:t>Handphone (sms/WA) di kelas?</a:t>
            </a:r>
            <a:endParaRPr lang="id-ID" sz="36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Hasil gambar untuk hanphone dikelas kuli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80769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92" y="3645024"/>
            <a:ext cx="3909451" cy="265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2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>
                <a:solidFill>
                  <a:srgbClr val="00B050"/>
                </a:solidFill>
              </a:rPr>
              <a:t>D</a:t>
            </a:r>
            <a:r>
              <a:rPr lang="id-ID" sz="3600" dirty="0" smtClean="0">
                <a:solidFill>
                  <a:srgbClr val="00B050"/>
                </a:solidFill>
              </a:rPr>
              <a:t>uduk di atas meja?</a:t>
            </a:r>
            <a:endParaRPr lang="id-ID" sz="3600" dirty="0">
              <a:solidFill>
                <a:srgbClr val="00B050"/>
              </a:solidFill>
            </a:endParaRPr>
          </a:p>
        </p:txBody>
      </p:sp>
      <p:pic>
        <p:nvPicPr>
          <p:cNvPr id="11266" name="Picture 2" descr="Hasil gambar untuk dosen duduk diatas me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61728"/>
            <a:ext cx="38884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dirty="0" smtClean="0">
                <a:solidFill>
                  <a:srgbClr val="C00000"/>
                </a:solidFill>
              </a:rPr>
              <a:t>Meniru/scan </a:t>
            </a:r>
            <a:br>
              <a:rPr lang="id-ID" sz="3600" dirty="0" smtClean="0">
                <a:solidFill>
                  <a:srgbClr val="C00000"/>
                </a:solidFill>
              </a:rPr>
            </a:br>
            <a:r>
              <a:rPr lang="id-ID" sz="3600" dirty="0" smtClean="0">
                <a:solidFill>
                  <a:srgbClr val="C00000"/>
                </a:solidFill>
              </a:rPr>
              <a:t>Tandatangan Dosen?</a:t>
            </a:r>
            <a:endParaRPr lang="id-ID" sz="36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5607"/>
            <a:ext cx="4608512" cy="44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asil gambar untuk cara meniru tanda tang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939690" cy="22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36096" y="1809351"/>
            <a:ext cx="2520280" cy="2376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id-ID" b="1" dirty="0" smtClean="0"/>
              <a:t>Paper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b="1" dirty="0" smtClean="0"/>
              <a:t>Makalah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b="1" dirty="0" smtClean="0"/>
              <a:t>PKM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b="1" dirty="0" smtClean="0"/>
              <a:t>Laporan PPL/LKP/KKU/KKN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b="1" dirty="0" smtClean="0"/>
              <a:t>Skripsi/TA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b="1" dirty="0" smtClean="0"/>
              <a:t>Tesis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b="1" dirty="0" smtClean="0"/>
              <a:t>Disertasi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0317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FF0000"/>
                </a:solidFill>
              </a:rPr>
              <a:t>Mengganti Nilai?</a:t>
            </a:r>
            <a:endParaRPr lang="id-ID" sz="36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asil gambar untuk mengganti nilai mahasis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33080" cy="422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Membuatkan jawaban </a:t>
            </a:r>
            <a:b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Ujian(UTS-UAS)/tugas temannya?</a:t>
            </a:r>
            <a:endParaRPr lang="id-ID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asil gambar untuk membuatkan jawaban ujian temannya mahasis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4" descr="Hasil gambar untuk membuatkan jawaban ujian temannya mahasisw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4342" name="Picture 6" descr="Hasil gambar untuk membuatkan jawaban ujian temannya mahasis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1781175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00100" y="500042"/>
            <a:ext cx="7072362" cy="15001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524000" indent="93663"/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LEMBAGA ETIK &amp;</a:t>
            </a:r>
          </a:p>
          <a:p>
            <a:pPr marL="1524000" indent="93663"/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PENGEMBANGAN PENDIDIKAN</a:t>
            </a:r>
            <a:r>
              <a:rPr lang="id-ID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marL="1524000" indent="93663"/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(LE</a:t>
            </a:r>
            <a:r>
              <a:rPr lang="id-ID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P2)</a:t>
            </a:r>
          </a:p>
          <a:p>
            <a:pPr marL="1524000" indent="93663"/>
            <a:r>
              <a:rPr lang="id-ID" sz="2400" b="1" dirty="0" smtClean="0">
                <a:solidFill>
                  <a:schemeClr val="tx1"/>
                </a:solidFill>
              </a:rPr>
              <a:t>Universitas Muhammadiyah Surabaya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143249"/>
            <a:ext cx="3639348" cy="2000548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KODE ETIK  </a:t>
            </a:r>
          </a:p>
          <a:p>
            <a:r>
              <a:rPr lang="id-ID" sz="1600" b="1" dirty="0" smtClean="0"/>
              <a:t>1.  </a:t>
            </a:r>
            <a:r>
              <a:rPr lang="id-ID" sz="2000" b="1" dirty="0" smtClean="0"/>
              <a:t>Drs.H.Abd.Azis,M.Si</a:t>
            </a:r>
          </a:p>
          <a:p>
            <a:r>
              <a:rPr lang="id-ID" sz="2000" b="1" dirty="0" smtClean="0"/>
              <a:t>2. Dr.Hamzah Tulaeka,M.Ag</a:t>
            </a:r>
          </a:p>
          <a:p>
            <a:r>
              <a:rPr lang="id-ID" sz="2000" b="1" dirty="0" smtClean="0"/>
              <a:t>3. M.Hari Wahyudi,SH.,M.H.</a:t>
            </a:r>
          </a:p>
          <a:p>
            <a:r>
              <a:rPr lang="id-ID" sz="2000" b="1" dirty="0" smtClean="0"/>
              <a:t>4. Dr. Mujiono, M.Pdi</a:t>
            </a:r>
            <a:r>
              <a:rPr lang="id-ID" sz="2000" dirty="0"/>
              <a:t>	</a:t>
            </a:r>
            <a:r>
              <a:rPr lang="id-ID" sz="2000" dirty="0" smtClean="0"/>
              <a:t>	</a:t>
            </a:r>
            <a:endParaRPr lang="id-ID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3143248"/>
            <a:ext cx="4429156" cy="3293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PENGEMB.PENDIDIKAN</a:t>
            </a:r>
          </a:p>
          <a:p>
            <a:pPr marL="457200" indent="-457200">
              <a:buAutoNum type="arabicPeriod"/>
            </a:pPr>
            <a:r>
              <a:rPr lang="id-ID" sz="2000" b="1" dirty="0" smtClean="0"/>
              <a:t>Dr. Wiwi Wikanta, M.Kes.(FKIP)</a:t>
            </a:r>
          </a:p>
          <a:p>
            <a:pPr marL="457200" indent="-457200">
              <a:buAutoNum type="arabicPeriod"/>
            </a:pPr>
            <a:r>
              <a:rPr lang="id-ID" sz="2000" b="1" dirty="0" smtClean="0"/>
              <a:t>Mundakir,S.Kep.,M.Kep.(FIK)</a:t>
            </a:r>
          </a:p>
          <a:p>
            <a:pPr marL="457200" indent="-457200">
              <a:buAutoNum type="arabicPeriod"/>
            </a:pPr>
            <a:r>
              <a:rPr lang="id-ID" sz="2000" b="1" dirty="0" smtClean="0"/>
              <a:t>Muridah,SH.,MH (FH)</a:t>
            </a:r>
          </a:p>
          <a:p>
            <a:pPr marL="457200" indent="-457200">
              <a:buAutoNum type="arabicPeriod"/>
            </a:pPr>
            <a:r>
              <a:rPr lang="id-ID" sz="2000" b="1" dirty="0" smtClean="0"/>
              <a:t>Dr.Siti Maro’ah,M.Pd(FE)</a:t>
            </a:r>
          </a:p>
          <a:p>
            <a:pPr marL="457200" indent="-457200">
              <a:buAutoNum type="arabicPeriod"/>
            </a:pPr>
            <a:r>
              <a:rPr lang="id-ID" sz="2000" b="1" dirty="0" smtClean="0"/>
              <a:t>Isa Ansori,M.Ag(FAI)</a:t>
            </a:r>
          </a:p>
          <a:p>
            <a:pPr marL="457200" indent="-457200">
              <a:buAutoNum type="arabicPeriod"/>
            </a:pPr>
            <a:r>
              <a:rPr lang="id-ID" sz="2000" b="1" dirty="0" smtClean="0"/>
              <a:t>Hadi Kusnanto,ST.,MT(FT)</a:t>
            </a:r>
          </a:p>
          <a:p>
            <a:pPr marL="457200" indent="-457200">
              <a:buAutoNum type="arabicPeriod"/>
            </a:pPr>
            <a:r>
              <a:rPr lang="id-ID" sz="2000" b="1" dirty="0" smtClean="0"/>
              <a:t>Dewi Ilma, S.Psi.,M.Psi (FPsi)</a:t>
            </a:r>
          </a:p>
          <a:p>
            <a:pPr marL="457200" indent="-457200">
              <a:buAutoNum type="arabicPeriod"/>
            </a:pPr>
            <a:r>
              <a:rPr lang="id-ID" sz="2000" b="1" dirty="0"/>
              <a:t>d</a:t>
            </a:r>
            <a:r>
              <a:rPr lang="id-ID" sz="2000" b="1" dirty="0" smtClean="0"/>
              <a:t>r.Eny N,Sp.K (FKed)</a:t>
            </a:r>
          </a:p>
          <a:p>
            <a:r>
              <a:rPr lang="id-ID" sz="2400" dirty="0"/>
              <a:t>	</a:t>
            </a:r>
            <a:r>
              <a:rPr lang="id-ID" sz="2400" dirty="0" smtClean="0"/>
              <a:t>	</a:t>
            </a:r>
            <a:endParaRPr lang="id-ID" sz="2400" dirty="0"/>
          </a:p>
        </p:txBody>
      </p:sp>
      <p:cxnSp>
        <p:nvCxnSpPr>
          <p:cNvPr id="12" name="Straight Arrow Connector 11"/>
          <p:cNvCxnSpPr>
            <a:stCxn id="4" idx="2"/>
          </p:cNvCxnSpPr>
          <p:nvPr/>
        </p:nvCxnSpPr>
        <p:spPr>
          <a:xfrm rot="5400000">
            <a:off x="2696756" y="1232285"/>
            <a:ext cx="1071570" cy="26074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>
            <a:off x="4536281" y="2000240"/>
            <a:ext cx="1964545" cy="1143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7\Pictures\images 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1143008" cy="115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5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00B0F0"/>
                </a:solidFill>
              </a:rPr>
              <a:t>Curah pendapat (curhat)</a:t>
            </a:r>
            <a:endParaRPr lang="id-ID" sz="3600" dirty="0">
              <a:solidFill>
                <a:srgbClr val="00B0F0"/>
              </a:solidFill>
            </a:endParaRPr>
          </a:p>
        </p:txBody>
      </p:sp>
      <p:pic>
        <p:nvPicPr>
          <p:cNvPr id="15362" name="Picture 2" descr="Hasil gambar untuk curhatan ha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53544"/>
            <a:ext cx="36618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asil gambar untuk kritik mahasiswa terhadap do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3" y="4653136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asil gambar untuk kritik mahasiswa terhadap dos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3" y="1673424"/>
            <a:ext cx="34660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0070C0"/>
                </a:solidFill>
              </a:rPr>
              <a:t>sahabat,khalwat,ta’aruf atau pacaran?</a:t>
            </a:r>
            <a:endParaRPr lang="id-ID" sz="36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asil gambar untuk pacaran dalam is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53" y="3110879"/>
            <a:ext cx="46373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4055"/>
            <a:ext cx="4032447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24055"/>
            <a:ext cx="2347411" cy="18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67380"/>
            <a:ext cx="2589668" cy="152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sil gambar untuk hanphone dikelas kuli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276452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asil gambar untuk hanphone dikelas kuli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219400" cy="32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sil gambar untuk hanphone dikelas kuli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18" y="4221088"/>
            <a:ext cx="3490876" cy="189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72122" y="4212774"/>
            <a:ext cx="2664296" cy="8280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800" b="1" dirty="0" smtClean="0"/>
              <a:t>Ser-san aja kali !</a:t>
            </a:r>
            <a:endParaRPr lang="id-ID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323528" y="5589240"/>
            <a:ext cx="396044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tx1"/>
                </a:solidFill>
              </a:rPr>
              <a:t>Kesuksesan  adalah buah dari semangat, ketekunan, kesabaran  dan  do’a.  Biarlah Allah yg menentukan takdirnya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Movement 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d-ID" dirty="0" smtClean="0"/>
              <a:t>Ayo Gerakkan ! </a:t>
            </a:r>
          </a:p>
          <a:p>
            <a:pPr marL="0" indent="0" algn="ctr">
              <a:buNone/>
            </a:pPr>
            <a:r>
              <a:rPr lang="id-ID" b="1" dirty="0" smtClean="0"/>
              <a:t>Mahasiswa UMSurabaya</a:t>
            </a:r>
          </a:p>
          <a:p>
            <a:pPr marL="0" indent="0" algn="ctr">
              <a:buNone/>
            </a:pPr>
            <a:r>
              <a:rPr lang="id-I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berbusana-berkata </a:t>
            </a:r>
          </a:p>
          <a:p>
            <a:pPr marL="0" indent="0" algn="ctr">
              <a:buNone/>
            </a:pPr>
            <a:r>
              <a:rPr lang="id-ID" sz="4400" i="1" dirty="0" smtClean="0"/>
              <a:t>Trendy, Sopan dan Santun</a:t>
            </a:r>
          </a:p>
        </p:txBody>
      </p:sp>
    </p:spTree>
    <p:extLst>
      <p:ext uri="{BB962C8B-B14F-4D97-AF65-F5344CB8AC3E}">
        <p14:creationId xmlns:p14="http://schemas.microsoft.com/office/powerpoint/2010/main" val="27961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id-ID" dirty="0" smtClean="0"/>
              <a:t>Amnyresmiana.blogspot.com</a:t>
            </a:r>
          </a:p>
          <a:p>
            <a:pPr algn="ctr"/>
            <a:r>
              <a:rPr lang="id-ID" dirty="0" smtClean="0"/>
              <a:t>Blog-ruanguru.com</a:t>
            </a:r>
          </a:p>
          <a:p>
            <a:pPr algn="ctr"/>
            <a:r>
              <a:rPr lang="id-ID" dirty="0" smtClean="0"/>
              <a:t>Dokumen.tips</a:t>
            </a:r>
          </a:p>
          <a:p>
            <a:pPr algn="ctr"/>
            <a:r>
              <a:rPr lang="id-ID" dirty="0" smtClean="0"/>
              <a:t>Dampak-buruk-menyontek.com</a:t>
            </a:r>
          </a:p>
          <a:p>
            <a:pPr algn="ctr"/>
            <a:r>
              <a:rPr lang="id-ID" dirty="0" smtClean="0"/>
              <a:t>Febriyan.com</a:t>
            </a:r>
          </a:p>
          <a:p>
            <a:pPr algn="ctr"/>
            <a:r>
              <a:rPr lang="id-ID" dirty="0" smtClean="0"/>
              <a:t>Indeksprestasi.blogspotcom</a:t>
            </a:r>
          </a:p>
          <a:p>
            <a:pPr algn="ctr"/>
            <a:r>
              <a:rPr lang="id-ID" dirty="0" smtClean="0"/>
              <a:t>Madz666.blogspot.com</a:t>
            </a:r>
          </a:p>
          <a:p>
            <a:pPr algn="ctr"/>
            <a:r>
              <a:rPr lang="id-ID" dirty="0" smtClean="0">
                <a:hlinkClick r:id="rId2"/>
              </a:rPr>
              <a:t>http://rinearifin29.blogspot.com</a:t>
            </a:r>
            <a:endParaRPr lang="id-ID" dirty="0" smtClean="0"/>
          </a:p>
          <a:p>
            <a:pPr algn="ctr"/>
            <a:r>
              <a:rPr lang="id-ID" dirty="0" smtClean="0"/>
              <a:t>Phil.google.com</a:t>
            </a:r>
          </a:p>
          <a:p>
            <a:pPr algn="ctr"/>
            <a:r>
              <a:rPr lang="id-ID" dirty="0" smtClean="0"/>
              <a:t>Renijudhanto.blog</a:t>
            </a:r>
          </a:p>
          <a:p>
            <a:pPr algn="ctr"/>
            <a:r>
              <a:rPr lang="id-ID" dirty="0" smtClean="0"/>
              <a:t>Umy.ac.id</a:t>
            </a:r>
          </a:p>
          <a:p>
            <a:pPr algn="ctr"/>
            <a:r>
              <a:rPr lang="id-ID" dirty="0" smtClean="0"/>
              <a:t>Slidepalyer.info</a:t>
            </a:r>
          </a:p>
          <a:p>
            <a:pPr algn="ctr"/>
            <a:r>
              <a:rPr lang="id-ID" dirty="0" smtClean="0"/>
              <a:t>Smpymikjkt.blogspot.com</a:t>
            </a:r>
          </a:p>
          <a:p>
            <a:pPr algn="ctr"/>
            <a:r>
              <a:rPr lang="id-ID" dirty="0" smtClean="0"/>
              <a:t>Duedz.blogspot.com</a:t>
            </a:r>
          </a:p>
          <a:p>
            <a:pPr algn="ctr"/>
            <a:r>
              <a:rPr lang="id-ID" dirty="0" smtClean="0">
                <a:hlinkClick r:id="rId3"/>
              </a:rPr>
              <a:t>www.grafismedia.website</a:t>
            </a:r>
            <a:endParaRPr lang="id-ID" dirty="0" smtClean="0"/>
          </a:p>
          <a:p>
            <a:pPr algn="ctr"/>
            <a:r>
              <a:rPr lang="id-ID" dirty="0" smtClean="0"/>
              <a:t>Waemief.blogspot.com</a:t>
            </a:r>
          </a:p>
          <a:p>
            <a:pPr algn="ctr"/>
            <a:r>
              <a:rPr lang="id-ID" dirty="0" smtClean="0"/>
              <a:t>Wordpress.com</a:t>
            </a: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048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5040560" cy="5328592"/>
          </a:xfrm>
        </p:spPr>
        <p:txBody>
          <a:bodyPr>
            <a:prstTxWarp prst="textButtonPour">
              <a:avLst/>
            </a:prstTxWarp>
          </a:bodyPr>
          <a:lstStyle/>
          <a:p>
            <a:r>
              <a:rPr lang="id-ID" b="1" dirty="0" smtClean="0">
                <a:solidFill>
                  <a:srgbClr val="00B050"/>
                </a:solidFill>
              </a:rPr>
              <a:t>Thanks for all</a:t>
            </a:r>
            <a:endParaRPr lang="id-ID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C00000"/>
                </a:solidFill>
              </a:rPr>
              <a:t>Masukan utk UMSby?</a:t>
            </a:r>
            <a:endParaRPr lang="id-ID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910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00100" y="500042"/>
            <a:ext cx="7072362" cy="15001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524000" indent="93663"/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LEMBAGA ETIK &amp;</a:t>
            </a:r>
          </a:p>
          <a:p>
            <a:pPr marL="1524000" indent="93663"/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PENGEMBANGAN PENDIDIKAN</a:t>
            </a:r>
            <a:r>
              <a:rPr lang="id-ID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marL="1524000" indent="93663"/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(LE</a:t>
            </a:r>
            <a:r>
              <a:rPr lang="id-ID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P2)</a:t>
            </a:r>
          </a:p>
          <a:p>
            <a:pPr marL="1524000" indent="93663"/>
            <a:r>
              <a:rPr lang="id-ID" sz="2400" b="1" dirty="0" smtClean="0">
                <a:solidFill>
                  <a:schemeClr val="tx1"/>
                </a:solidFill>
              </a:rPr>
              <a:t>Universitas Muhammadiyah Surabaya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143249"/>
            <a:ext cx="3429024" cy="3077766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KODE ETIK  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/>
              <a:t>-Etika </a:t>
            </a:r>
            <a:r>
              <a:rPr lang="id-ID" sz="1400" b="1" dirty="0" smtClean="0"/>
              <a:t>(kepribadian,sosial,profesional)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/>
              <a:t>-Norma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/>
              <a:t>-Kewajiban </a:t>
            </a:r>
            <a:r>
              <a:rPr lang="id-ID" sz="1600" b="1" dirty="0" smtClean="0"/>
              <a:t>(TridharmaPT &amp; PT)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/>
              <a:t>-Hak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/>
              <a:t>-Sanksi </a:t>
            </a:r>
            <a:r>
              <a:rPr lang="id-ID" sz="1600" b="1" dirty="0" smtClean="0"/>
              <a:t>(teguran (lisan)-peringatan(tertulis)</a:t>
            </a:r>
          </a:p>
          <a:p>
            <a:r>
              <a:rPr lang="id-ID" sz="1600" b="1" dirty="0" smtClean="0"/>
              <a:t>-pemberhentian(skorsing)</a:t>
            </a:r>
          </a:p>
          <a:p>
            <a:r>
              <a:rPr lang="id-ID" dirty="0"/>
              <a:t>	</a:t>
            </a:r>
            <a:r>
              <a:rPr lang="id-ID" dirty="0" smtClean="0"/>
              <a:t>	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3143248"/>
            <a:ext cx="4429156" cy="33239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PENGEMB.PENDIDIKAN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/>
              <a:t>-inovasi kelembagaan/fisik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/>
              <a:t>-Prospektus Dosen S2/S3/GB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/>
              <a:t>-Jurnal terakreditasi (online)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/>
              <a:t>-Networking </a:t>
            </a:r>
            <a:r>
              <a:rPr lang="id-ID" b="1" dirty="0" smtClean="0"/>
              <a:t>(PTN/PTM/PTS/PTLN)</a:t>
            </a:r>
          </a:p>
          <a:p>
            <a:r>
              <a:rPr lang="id-ID" b="1" dirty="0" smtClean="0"/>
              <a:t>     (Tri Dharma PT)</a:t>
            </a:r>
          </a:p>
          <a:p>
            <a:pPr marL="187325" indent="-187325">
              <a:buFont typeface="Arial" pitchFamily="34" charset="0"/>
              <a:buChar char="•"/>
            </a:pPr>
            <a:r>
              <a:rPr lang="id-ID" b="1" dirty="0" smtClean="0"/>
              <a:t>-</a:t>
            </a:r>
            <a:r>
              <a:rPr lang="id-ID" sz="2400" b="1" dirty="0" smtClean="0"/>
              <a:t>Riset Kebijakan utk Kemajuan Institusi.</a:t>
            </a:r>
          </a:p>
          <a:p>
            <a:pPr marL="187325" indent="-187325"/>
            <a:r>
              <a:rPr lang="id-ID" sz="2400" dirty="0"/>
              <a:t>	</a:t>
            </a:r>
            <a:r>
              <a:rPr lang="id-ID" sz="2400" dirty="0" smtClean="0"/>
              <a:t>	</a:t>
            </a:r>
            <a:endParaRPr lang="id-ID" sz="2400" dirty="0"/>
          </a:p>
        </p:txBody>
      </p:sp>
      <p:cxnSp>
        <p:nvCxnSpPr>
          <p:cNvPr id="12" name="Straight Arrow Connector 11"/>
          <p:cNvCxnSpPr>
            <a:stCxn id="4" idx="2"/>
          </p:cNvCxnSpPr>
          <p:nvPr/>
        </p:nvCxnSpPr>
        <p:spPr>
          <a:xfrm rot="5400000">
            <a:off x="2696756" y="1232285"/>
            <a:ext cx="1071570" cy="26074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rot="16200000" flipH="1">
            <a:off x="4947049" y="1589471"/>
            <a:ext cx="1143008" cy="19645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7\Pictures\images 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1143008" cy="115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2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00100" y="301105"/>
            <a:ext cx="7072362" cy="15001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524000" indent="93663"/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LAPORAN </a:t>
            </a: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PROGRAM KERJA 2015-2016</a:t>
            </a:r>
          </a:p>
          <a:p>
            <a:pPr marL="1524000" indent="93663"/>
            <a:r>
              <a:rPr lang="id-ID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LEMBAGA ETIK &amp;</a:t>
            </a:r>
          </a:p>
          <a:p>
            <a:pPr marL="1524000" indent="93663"/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PENGEMB. PENDIDIKAN</a:t>
            </a:r>
            <a:r>
              <a:rPr lang="id-I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 </a:t>
            </a: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(LE&amp;P2)</a:t>
            </a:r>
          </a:p>
          <a:p>
            <a:pPr marL="1524000" indent="93663"/>
            <a:r>
              <a:rPr lang="id-ID" sz="2000" b="1" dirty="0" smtClean="0">
                <a:solidFill>
                  <a:schemeClr val="tx1"/>
                </a:solidFill>
              </a:rPr>
              <a:t>Universitas Muhammadiyah Surabaya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60391"/>
            <a:ext cx="3717056" cy="4431983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KODE ETIK</a:t>
            </a:r>
          </a:p>
          <a:p>
            <a:pPr algn="ctr"/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b="1" dirty="0" smtClean="0"/>
              <a:t>1). KOTIK DOSEN</a:t>
            </a:r>
          </a:p>
          <a:p>
            <a:r>
              <a:rPr lang="id-ID" b="1" dirty="0" smtClean="0"/>
              <a:t>2). KOTIK TENAGA KEPENDIDIKAN</a:t>
            </a:r>
          </a:p>
          <a:p>
            <a:r>
              <a:rPr lang="id-ID" b="1" dirty="0" smtClean="0"/>
              <a:t>3). KOTIK MAHASISWA</a:t>
            </a:r>
          </a:p>
          <a:p>
            <a:r>
              <a:rPr lang="id-ID" b="1" dirty="0" smtClean="0"/>
              <a:t>4). KAMPANYE  SUPLEMEN ETIKA </a:t>
            </a:r>
          </a:p>
          <a:p>
            <a:r>
              <a:rPr lang="id-ID" b="1" dirty="0"/>
              <a:t> </a:t>
            </a:r>
            <a:r>
              <a:rPr lang="id-ID" b="1" dirty="0" smtClean="0"/>
              <a:t>     PENULISAN  SKRIPSI, LAPORAN </a:t>
            </a:r>
          </a:p>
          <a:p>
            <a:r>
              <a:rPr lang="id-ID" b="1" dirty="0"/>
              <a:t> </a:t>
            </a:r>
            <a:r>
              <a:rPr lang="id-ID" b="1" dirty="0" smtClean="0"/>
              <a:t>     PENELITIAN  DOSEN DAN </a:t>
            </a:r>
          </a:p>
          <a:p>
            <a:r>
              <a:rPr lang="id-ID" b="1" dirty="0"/>
              <a:t> </a:t>
            </a:r>
            <a:r>
              <a:rPr lang="id-ID" b="1" dirty="0" smtClean="0"/>
              <a:t>     MAHASISWA</a:t>
            </a:r>
            <a:endParaRPr lang="id-ID" b="1" dirty="0"/>
          </a:p>
          <a:p>
            <a:r>
              <a:rPr lang="id-ID" b="1" dirty="0"/>
              <a:t>6</a:t>
            </a:r>
            <a:r>
              <a:rPr lang="id-ID" b="1" dirty="0" smtClean="0"/>
              <a:t>). SOSIALISASI KOTIK DOSEN</a:t>
            </a:r>
          </a:p>
          <a:p>
            <a:r>
              <a:rPr lang="id-ID" b="1" dirty="0"/>
              <a:t>7</a:t>
            </a:r>
            <a:r>
              <a:rPr lang="id-ID" b="1" dirty="0" smtClean="0"/>
              <a:t>). SOSIALISASI KOTIK TENAGA </a:t>
            </a:r>
          </a:p>
          <a:p>
            <a:r>
              <a:rPr lang="id-ID" b="1" dirty="0"/>
              <a:t> </a:t>
            </a:r>
            <a:r>
              <a:rPr lang="id-ID" b="1" dirty="0" smtClean="0"/>
              <a:t>     KEPENDIDIKAN</a:t>
            </a:r>
          </a:p>
          <a:p>
            <a:r>
              <a:rPr lang="id-ID" b="1" dirty="0"/>
              <a:t>8</a:t>
            </a:r>
            <a:r>
              <a:rPr lang="id-ID" b="1" dirty="0" smtClean="0"/>
              <a:t>). SOSIALISASI KOTIK MAHASISWA</a:t>
            </a:r>
          </a:p>
          <a:p>
            <a:r>
              <a:rPr lang="id-ID" b="1" dirty="0"/>
              <a:t> </a:t>
            </a:r>
            <a:r>
              <a:rPr lang="id-ID" b="1" dirty="0" smtClean="0"/>
              <a:t>     (BELUM)</a:t>
            </a:r>
          </a:p>
          <a:p>
            <a:r>
              <a:rPr lang="id-ID" b="1" dirty="0" smtClean="0"/>
              <a:t>9). BUKU SAKU-KOTIK (belum)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3871" y="2150920"/>
            <a:ext cx="4429156" cy="24929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PENGEMB.PENDIDIKAN</a:t>
            </a:r>
          </a:p>
          <a:p>
            <a:pPr algn="ctr"/>
            <a:endParaRPr lang="id-I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b="1" dirty="0" smtClean="0"/>
              <a:t>1).  WORKSHOP JABATAN AKADEMIK DOSEN </a:t>
            </a:r>
          </a:p>
          <a:p>
            <a:r>
              <a:rPr lang="id-ID" b="1" dirty="0"/>
              <a:t> </a:t>
            </a:r>
            <a:r>
              <a:rPr lang="id-ID" b="1" dirty="0" smtClean="0"/>
              <a:t>     (BERSAMA –BSDI)</a:t>
            </a:r>
          </a:p>
          <a:p>
            <a:r>
              <a:rPr lang="id-ID" b="1" dirty="0" smtClean="0"/>
              <a:t>2).  PENGUATAN TIM PENGDIK</a:t>
            </a:r>
          </a:p>
          <a:p>
            <a:r>
              <a:rPr lang="id-ID" b="1" dirty="0" smtClean="0"/>
              <a:t>3).  REKOMENDASI TIM PENGDIK</a:t>
            </a:r>
          </a:p>
          <a:p>
            <a:r>
              <a:rPr lang="id-ID" b="1" dirty="0" smtClean="0"/>
              <a:t>4).  USULAN &amp; IMPLEMENTASI DANA         </a:t>
            </a:r>
          </a:p>
          <a:p>
            <a:r>
              <a:rPr lang="id-ID" b="1" dirty="0"/>
              <a:t> </a:t>
            </a:r>
            <a:r>
              <a:rPr lang="id-ID" b="1" dirty="0" smtClean="0"/>
              <a:t>      PENSIUN - KESEHATAN</a:t>
            </a:r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 flipH="1">
            <a:off x="2110048" y="1801302"/>
            <a:ext cx="2426234" cy="459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>
            <a:off x="4536281" y="1801303"/>
            <a:ext cx="1972168" cy="3496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7\Pictures\images 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72011"/>
            <a:ext cx="1143008" cy="115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89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00100" y="301105"/>
            <a:ext cx="7072362" cy="15001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524000" indent="93663"/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USULAN </a:t>
            </a: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PROGRAM KERJA 2016-2017</a:t>
            </a:r>
          </a:p>
          <a:p>
            <a:pPr marL="1524000" indent="93663"/>
            <a:r>
              <a:rPr lang="id-ID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LEMBAGA ETIK &amp;</a:t>
            </a:r>
          </a:p>
          <a:p>
            <a:pPr marL="1524000" indent="93663"/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PENGEMB. PENDIDIKAN</a:t>
            </a:r>
            <a:r>
              <a:rPr lang="id-I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 </a:t>
            </a: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(LE&amp;P2)</a:t>
            </a:r>
          </a:p>
          <a:p>
            <a:pPr marL="1524000" indent="93663"/>
            <a:r>
              <a:rPr lang="id-ID" sz="2000" b="1" dirty="0" smtClean="0">
                <a:solidFill>
                  <a:schemeClr val="tx1"/>
                </a:solidFill>
              </a:rPr>
              <a:t>Universitas Muhammadiyah Surabaya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60392"/>
            <a:ext cx="3717056" cy="4062651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KODE ETIK 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b="1" dirty="0" smtClean="0"/>
              <a:t>1). Implementasi Sosialisasi Kode Etik Mahasiswa (BEMU-BEMF-HMJ-IMM-UKM).  -- (Oktober 2016)--</a:t>
            </a:r>
          </a:p>
          <a:p>
            <a:endParaRPr lang="id-ID" b="1" dirty="0" smtClean="0"/>
          </a:p>
          <a:p>
            <a:r>
              <a:rPr lang="id-ID" b="1" dirty="0" smtClean="0"/>
              <a:t>2). Perancangan Konsep Draft Kode Etik  Ilmu Kedokteran dan Ilmu Kesehatan. – (Nopember 2016)--</a:t>
            </a:r>
          </a:p>
          <a:p>
            <a:endParaRPr lang="id-ID" b="1" dirty="0" smtClean="0"/>
          </a:p>
          <a:p>
            <a:r>
              <a:rPr lang="id-ID" b="1" dirty="0" smtClean="0"/>
              <a:t>3). Pembuatan  Video Drama  (alat sosialisasi) Pelanggaran Kode Etik bagi Dosen, Tenaga kependidikan dan Mahasiswa (durasi pendek). – (Februari 2017--</a:t>
            </a:r>
            <a:r>
              <a:rPr lang="id-ID" dirty="0" smtClean="0"/>
              <a:t>	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4293871" y="2150920"/>
            <a:ext cx="4429156" cy="46166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PENGEMB.PENDIDIKAN</a:t>
            </a:r>
          </a:p>
          <a:p>
            <a:r>
              <a:rPr lang="id-ID" b="1" dirty="0" smtClean="0"/>
              <a:t>1).Implementasi Program Dana Pensiun dan Kesehatan Bagi Dosen/Karyawan (BPJS-Perbankan Syariah). –(September 2016)-</a:t>
            </a:r>
          </a:p>
          <a:p>
            <a:r>
              <a:rPr lang="id-ID" b="1" dirty="0" smtClean="0"/>
              <a:t>2).Riset Kebijakan utk Rekomendasi Institusi (</a:t>
            </a:r>
            <a:r>
              <a:rPr lang="id-ID" b="1" i="1" dirty="0" smtClean="0"/>
              <a:t>Survey Satisfaction</a:t>
            </a:r>
            <a:r>
              <a:rPr lang="id-ID" b="1" dirty="0" smtClean="0"/>
              <a:t>) Dosen-Karyawan-Mahasiswa. – (April 2017)-</a:t>
            </a:r>
            <a:endParaRPr lang="id-ID" b="1" dirty="0"/>
          </a:p>
          <a:p>
            <a:r>
              <a:rPr lang="id-ID" b="1" dirty="0" smtClean="0"/>
              <a:t>3).Refreshing (</a:t>
            </a:r>
            <a:r>
              <a:rPr lang="id-ID" b="1" i="1" dirty="0" smtClean="0"/>
              <a:t>up dating</a:t>
            </a:r>
            <a:r>
              <a:rPr lang="id-ID" b="1" dirty="0" smtClean="0"/>
              <a:t>)  Metode, Media dan Inovasi Pembelajaran Bagi Dosen (RPP,SAP,Silabus,Referensi)- (Mei 2017)</a:t>
            </a:r>
          </a:p>
          <a:p>
            <a:r>
              <a:rPr lang="id-ID" b="1" dirty="0" smtClean="0"/>
              <a:t>4).Perancangan Pedoman akademik (Standar) Rekrutmen Dosen-Karyawan (AIK-TPA-PBM-Psikologi)- (Juni 2017)</a:t>
            </a:r>
          </a:p>
          <a:p>
            <a:r>
              <a:rPr lang="id-ID" b="1" dirty="0" smtClean="0"/>
              <a:t>5). Workshop Pembelajaran e-learning, e-book dan e-journal (Juli 2017)</a:t>
            </a:r>
          </a:p>
          <a:p>
            <a:r>
              <a:rPr lang="id-ID" b="1" dirty="0" smtClean="0"/>
              <a:t>6) Lemb/Unit Penerbitan Buku (Agust017</a:t>
            </a:r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 flipH="1">
            <a:off x="2110048" y="1801303"/>
            <a:ext cx="2426234" cy="459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>
            <a:off x="4536281" y="1801303"/>
            <a:ext cx="1972168" cy="3496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7\Pictures\images 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72011"/>
            <a:ext cx="1143008" cy="115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4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64807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Etik, etika, estetika?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20880" cy="504056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id-ID" b="1" dirty="0" smtClean="0">
              <a:solidFill>
                <a:srgbClr val="002060"/>
              </a:solidFill>
            </a:endParaRPr>
          </a:p>
          <a:p>
            <a:r>
              <a:rPr lang="id-ID" b="1" dirty="0" smtClean="0">
                <a:solidFill>
                  <a:srgbClr val="C00000"/>
                </a:solidFill>
              </a:rPr>
              <a:t>Etik</a:t>
            </a:r>
            <a:r>
              <a:rPr lang="id-ID" dirty="0" smtClean="0">
                <a:solidFill>
                  <a:srgbClr val="C00000"/>
                </a:solidFill>
              </a:rPr>
              <a:t> = norma, nilai, kaidah yang dianut  suatu komunitas (negara, institusi, organisasi, masyarakat)</a:t>
            </a:r>
          </a:p>
          <a:p>
            <a:r>
              <a:rPr lang="id-ID" dirty="0" smtClean="0">
                <a:solidFill>
                  <a:srgbClr val="C00000"/>
                </a:solidFill>
              </a:rPr>
              <a:t>(tertulis-konvensi).</a:t>
            </a:r>
          </a:p>
          <a:p>
            <a:endParaRPr lang="id-ID" dirty="0" smtClean="0">
              <a:solidFill>
                <a:srgbClr val="0070C0"/>
              </a:solidFill>
            </a:endParaRPr>
          </a:p>
          <a:p>
            <a:r>
              <a:rPr lang="id-ID" b="1" dirty="0" smtClean="0">
                <a:solidFill>
                  <a:srgbClr val="0070C0"/>
                </a:solidFill>
              </a:rPr>
              <a:t>Etika</a:t>
            </a:r>
            <a:r>
              <a:rPr lang="id-ID" dirty="0" smtClean="0">
                <a:solidFill>
                  <a:srgbClr val="0070C0"/>
                </a:solidFill>
              </a:rPr>
              <a:t> = sopan santun, unggah-inggih. </a:t>
            </a:r>
          </a:p>
          <a:p>
            <a:endParaRPr lang="id-ID" dirty="0" smtClean="0">
              <a:solidFill>
                <a:srgbClr val="FF0000"/>
              </a:solidFill>
            </a:endParaRPr>
          </a:p>
          <a:p>
            <a:r>
              <a:rPr lang="id-ID" b="1" dirty="0" smtClean="0">
                <a:solidFill>
                  <a:srgbClr val="7030A0"/>
                </a:solidFill>
              </a:rPr>
              <a:t>Estetika</a:t>
            </a:r>
            <a:r>
              <a:rPr lang="id-ID" dirty="0" smtClean="0">
                <a:solidFill>
                  <a:srgbClr val="7030A0"/>
                </a:solidFill>
              </a:rPr>
              <a:t> = keindahan, keseimbangan, keserasian</a:t>
            </a:r>
          </a:p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Enak </a:t>
            </a:r>
            <a:r>
              <a:rPr lang="id-ID" b="1" dirty="0" smtClean="0">
                <a:solidFill>
                  <a:schemeClr val="tx1"/>
                </a:solidFill>
              </a:rPr>
              <a:t>dilihat</a:t>
            </a:r>
            <a:r>
              <a:rPr lang="id-ID" dirty="0" smtClean="0">
                <a:solidFill>
                  <a:schemeClr val="tx1"/>
                </a:solidFill>
              </a:rPr>
              <a:t>, enak </a:t>
            </a:r>
            <a:r>
              <a:rPr lang="id-ID" b="1" dirty="0" smtClean="0">
                <a:solidFill>
                  <a:schemeClr val="tx1"/>
                </a:solidFill>
              </a:rPr>
              <a:t>didengar</a:t>
            </a:r>
            <a:r>
              <a:rPr lang="id-ID" dirty="0" smtClean="0">
                <a:solidFill>
                  <a:schemeClr val="tx1"/>
                </a:solidFill>
              </a:rPr>
              <a:t>, enak </a:t>
            </a:r>
            <a:r>
              <a:rPr lang="id-ID" b="1" dirty="0" smtClean="0">
                <a:solidFill>
                  <a:schemeClr val="tx1"/>
                </a:solidFill>
              </a:rPr>
              <a:t>dirasa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(enak=indah)</a:t>
            </a:r>
          </a:p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b="1" dirty="0" smtClean="0">
                <a:solidFill>
                  <a:srgbClr val="C00000"/>
                </a:solidFill>
              </a:rPr>
              <a:t>Kode etik Mahasiswa UMSurabaya ?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Nilai, norma, kaidah yang  menjadi  pedoman  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mahasiswa UMSurabaya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endParaRPr lang="id-ID" dirty="0" smtClean="0">
              <a:solidFill>
                <a:schemeClr val="tx1"/>
              </a:solidFill>
            </a:endParaRPr>
          </a:p>
          <a:p>
            <a:endParaRPr lang="id-ID" dirty="0" smtClean="0">
              <a:solidFill>
                <a:schemeClr val="tx1"/>
              </a:solidFill>
            </a:endParaRPr>
          </a:p>
          <a:p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7\Pictures\images 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640"/>
            <a:ext cx="1143008" cy="115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4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344816" cy="72008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r"/>
            <a:r>
              <a:rPr lang="id-ID" b="1" dirty="0" smtClean="0"/>
              <a:t>Hak</a:t>
            </a:r>
            <a:r>
              <a:rPr lang="id-ID" sz="3100" b="1" dirty="0" smtClean="0"/>
              <a:t>2</a:t>
            </a:r>
            <a:r>
              <a:rPr lang="id-ID" b="1" dirty="0" smtClean="0"/>
              <a:t> Mahasiswa </a:t>
            </a:r>
            <a:r>
              <a:rPr lang="id-ID" dirty="0" smtClean="0"/>
              <a:t>(dari </a:t>
            </a:r>
            <a:r>
              <a:rPr lang="id-ID" i="1" dirty="0" smtClean="0"/>
              <a:t>UM</a:t>
            </a:r>
            <a:r>
              <a:rPr lang="id-ID" dirty="0" smtClean="0"/>
              <a:t>Sby)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347024"/>
            <a:ext cx="8280920" cy="51063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Mendapat </a:t>
            </a:r>
            <a:r>
              <a:rPr lang="id-ID" b="1" dirty="0" smtClean="0">
                <a:solidFill>
                  <a:schemeClr val="tx1"/>
                </a:solidFill>
              </a:rPr>
              <a:t>Pelayanan</a:t>
            </a:r>
            <a:r>
              <a:rPr lang="id-ID" dirty="0" smtClean="0">
                <a:solidFill>
                  <a:schemeClr val="tx1"/>
                </a:solidFill>
              </a:rPr>
              <a:t> yang baik, ramah,mudah,cepat </a:t>
            </a:r>
          </a:p>
          <a:p>
            <a:pPr algn="just"/>
            <a:r>
              <a:rPr lang="id-ID" dirty="0" smtClean="0">
                <a:solidFill>
                  <a:schemeClr val="tx1"/>
                </a:solidFill>
              </a:rPr>
              <a:t>     (dikjar, admin, keuangan)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Mendapatkan </a:t>
            </a:r>
            <a:r>
              <a:rPr lang="id-ID" b="1" dirty="0" smtClean="0">
                <a:solidFill>
                  <a:schemeClr val="tx1"/>
                </a:solidFill>
              </a:rPr>
              <a:t>ilmu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Mengikuti</a:t>
            </a:r>
            <a:r>
              <a:rPr lang="id-ID" b="1" dirty="0" smtClean="0">
                <a:solidFill>
                  <a:schemeClr val="tx1"/>
                </a:solidFill>
              </a:rPr>
              <a:t> perkuliahan, UTS-UAS,TA,Skripsi,Tesis.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Memperoleh </a:t>
            </a:r>
            <a:r>
              <a:rPr lang="id-ID" b="1" dirty="0" smtClean="0">
                <a:solidFill>
                  <a:schemeClr val="tx1"/>
                </a:solidFill>
              </a:rPr>
              <a:t>Beasiswa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Menyampaikan </a:t>
            </a:r>
            <a:r>
              <a:rPr lang="id-ID" b="1" dirty="0" smtClean="0">
                <a:solidFill>
                  <a:schemeClr val="tx1"/>
                </a:solidFill>
              </a:rPr>
              <a:t>pendapat/masukan/koreksi/kritik </a:t>
            </a:r>
            <a:r>
              <a:rPr lang="id-ID" dirty="0" smtClean="0">
                <a:solidFill>
                  <a:schemeClr val="tx1"/>
                </a:solidFill>
              </a:rPr>
              <a:t>dengan santun (kebebasan mimbar akademik)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b="1" dirty="0">
                <a:solidFill>
                  <a:schemeClr val="tx1"/>
                </a:solidFill>
              </a:rPr>
              <a:t>P</a:t>
            </a:r>
            <a:r>
              <a:rPr lang="id-ID" b="1" dirty="0" smtClean="0">
                <a:solidFill>
                  <a:schemeClr val="tx1"/>
                </a:solidFill>
              </a:rPr>
              <a:t>enghargaan/hadiah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Ber</a:t>
            </a:r>
            <a:r>
              <a:rPr lang="id-ID" b="1" dirty="0" smtClean="0">
                <a:solidFill>
                  <a:schemeClr val="tx1"/>
                </a:solidFill>
              </a:rPr>
              <a:t>organisasi</a:t>
            </a:r>
            <a:r>
              <a:rPr lang="id-ID" dirty="0" smtClean="0">
                <a:solidFill>
                  <a:schemeClr val="tx1"/>
                </a:solidFill>
              </a:rPr>
              <a:t> (ide-cita,hoby,minat)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fasilitas </a:t>
            </a:r>
            <a:r>
              <a:rPr lang="id-ID" b="1" dirty="0" smtClean="0">
                <a:solidFill>
                  <a:schemeClr val="tx1"/>
                </a:solidFill>
              </a:rPr>
              <a:t>sarana/prasarana</a:t>
            </a:r>
          </a:p>
          <a:p>
            <a:pPr algn="just"/>
            <a:r>
              <a:rPr lang="id-ID" b="1" dirty="0">
                <a:solidFill>
                  <a:schemeClr val="tx1"/>
                </a:solidFill>
              </a:rPr>
              <a:t> </a:t>
            </a:r>
            <a:r>
              <a:rPr lang="id-ID" b="1" dirty="0" smtClean="0">
                <a:solidFill>
                  <a:schemeClr val="tx1"/>
                </a:solidFill>
              </a:rPr>
              <a:t>     (laboratorium,perpustakaan, parkir,kantin,lapOR,dsb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Ke</a:t>
            </a:r>
            <a:r>
              <a:rPr lang="id-ID" b="1" dirty="0" smtClean="0">
                <a:solidFill>
                  <a:schemeClr val="tx1"/>
                </a:solidFill>
              </a:rPr>
              <a:t>nyaman</a:t>
            </a:r>
            <a:r>
              <a:rPr lang="id-ID" dirty="0" smtClean="0">
                <a:solidFill>
                  <a:schemeClr val="tx1"/>
                </a:solidFill>
              </a:rPr>
              <a:t>an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Ke</a:t>
            </a:r>
            <a:r>
              <a:rPr lang="id-ID" b="1" dirty="0" smtClean="0">
                <a:solidFill>
                  <a:schemeClr val="tx1"/>
                </a:solidFill>
              </a:rPr>
              <a:t>aman</a:t>
            </a:r>
            <a:r>
              <a:rPr lang="id-ID" dirty="0" smtClean="0">
                <a:solidFill>
                  <a:schemeClr val="tx1"/>
                </a:solidFill>
              </a:rPr>
              <a:t>an</a:t>
            </a:r>
          </a:p>
        </p:txBody>
      </p:sp>
      <p:pic>
        <p:nvPicPr>
          <p:cNvPr id="4" name="Picture 2" descr="C:\Users\7\Pictures\images 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03" y="116632"/>
            <a:ext cx="1143008" cy="115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0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5620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r"/>
            <a:r>
              <a:rPr lang="id-ID" b="1" dirty="0" smtClean="0"/>
              <a:t>Kewajiban Mahasiswa</a:t>
            </a:r>
            <a:r>
              <a:rPr lang="id-ID" i="1" dirty="0" smtClean="0"/>
              <a:t>(kpd UMSby)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66056"/>
            <a:ext cx="8229600" cy="5145435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Mematuhi/mentaati </a:t>
            </a:r>
            <a:r>
              <a:rPr lang="id-ID" b="1" dirty="0" smtClean="0"/>
              <a:t>semua peraturan </a:t>
            </a:r>
            <a:r>
              <a:rPr lang="id-ID" dirty="0" smtClean="0"/>
              <a:t>yang diberlaku UMSby</a:t>
            </a:r>
          </a:p>
          <a:p>
            <a:r>
              <a:rPr lang="id-ID" dirty="0" smtClean="0"/>
              <a:t>Membayar </a:t>
            </a:r>
            <a:r>
              <a:rPr lang="id-ID" b="1" dirty="0" smtClean="0"/>
              <a:t>Uang kuliah </a:t>
            </a:r>
            <a:r>
              <a:rPr lang="id-ID" dirty="0" smtClean="0"/>
              <a:t>(UKT)</a:t>
            </a:r>
          </a:p>
          <a:p>
            <a:r>
              <a:rPr lang="id-ID" dirty="0" smtClean="0"/>
              <a:t>Mengikuti </a:t>
            </a:r>
            <a:r>
              <a:rPr lang="id-ID" b="1" dirty="0" smtClean="0"/>
              <a:t>Perkuliahan</a:t>
            </a:r>
          </a:p>
          <a:p>
            <a:r>
              <a:rPr lang="id-ID" dirty="0" smtClean="0"/>
              <a:t>Menghormati,menjaga </a:t>
            </a:r>
            <a:r>
              <a:rPr lang="id-ID" b="1" dirty="0" smtClean="0"/>
              <a:t>nama baik </a:t>
            </a:r>
            <a:r>
              <a:rPr lang="id-ID" dirty="0" smtClean="0"/>
              <a:t>almamater, pimpinan, dosen, tenaga kependidikan dan sesama mahasiswa.</a:t>
            </a:r>
          </a:p>
          <a:p>
            <a:r>
              <a:rPr lang="id-ID" dirty="0" smtClean="0"/>
              <a:t>Melaksanakan </a:t>
            </a:r>
            <a:r>
              <a:rPr lang="id-ID" b="1" dirty="0" smtClean="0"/>
              <a:t>tugas2</a:t>
            </a:r>
            <a:r>
              <a:rPr lang="id-ID" dirty="0" smtClean="0"/>
              <a:t> yg diberikan dosen dg jujur, arif dan bertanggung jawab.</a:t>
            </a:r>
          </a:p>
          <a:p>
            <a:r>
              <a:rPr lang="id-ID" dirty="0" smtClean="0"/>
              <a:t>Menjaga </a:t>
            </a:r>
            <a:r>
              <a:rPr lang="id-ID" b="1" dirty="0" smtClean="0"/>
              <a:t>ketertiban, sopan, santun </a:t>
            </a:r>
            <a:r>
              <a:rPr lang="id-ID" dirty="0" smtClean="0"/>
              <a:t>dan</a:t>
            </a:r>
            <a:r>
              <a:rPr lang="id-ID" b="1" dirty="0" smtClean="0"/>
              <a:t> sabar</a:t>
            </a:r>
            <a:r>
              <a:rPr lang="id-ID" dirty="0" smtClean="0"/>
              <a:t>, ketika menunggu pelayanan.</a:t>
            </a:r>
          </a:p>
          <a:p>
            <a:r>
              <a:rPr lang="id-ID" dirty="0" smtClean="0"/>
              <a:t>Membangun </a:t>
            </a:r>
            <a:r>
              <a:rPr lang="id-ID" b="1" dirty="0" smtClean="0"/>
              <a:t>suasana akademik </a:t>
            </a:r>
            <a:r>
              <a:rPr lang="id-ID" dirty="0" smtClean="0"/>
              <a:t>yg sehat, jujur dan dapat mengangkat derajat mahasiswa, dosen dan universitas sesuai visi,misi , tujuan (morality, intelectuality, entrepreneurship).</a:t>
            </a:r>
          </a:p>
          <a:p>
            <a:r>
              <a:rPr lang="id-ID" dirty="0" smtClean="0"/>
              <a:t>Menghormati, menghargai dan menerapkan </a:t>
            </a:r>
            <a:r>
              <a:rPr lang="id-ID" b="1" dirty="0" smtClean="0"/>
              <a:t>dasar-dasar, kaidah, norma, nilai</a:t>
            </a:r>
            <a:r>
              <a:rPr lang="id-ID" dirty="0" smtClean="0"/>
              <a:t> (Islam-kemuhammadiyahan, kemasyarakatan, kekeluargaan dan gotong royong) dlm tugas sosial kemasyarakatan.</a:t>
            </a:r>
          </a:p>
          <a:p>
            <a:endParaRPr lang="id-ID" dirty="0"/>
          </a:p>
        </p:txBody>
      </p:sp>
      <p:pic>
        <p:nvPicPr>
          <p:cNvPr id="4" name="Picture 2" descr="C:\Users\7\Pictures\images 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640"/>
            <a:ext cx="1143008" cy="115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4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1206</Words>
  <Application>Microsoft Office PowerPoint</Application>
  <PresentationFormat>On-screen Show (4:3)</PresentationFormat>
  <Paragraphs>232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Etik, etika, estetika?</vt:lpstr>
      <vt:lpstr>Hak2 Mahasiswa (dari UMSby)</vt:lpstr>
      <vt:lpstr>Kewajiban Mahasiswa(kpd UMSby)</vt:lpstr>
      <vt:lpstr>PowerPoint Presentation</vt:lpstr>
      <vt:lpstr> Plagiarisme </vt:lpstr>
      <vt:lpstr>PowerPoint Presentation</vt:lpstr>
      <vt:lpstr> Tip Menghindari Plagiarisme </vt:lpstr>
      <vt:lpstr>Gaya Selingkung</vt:lpstr>
      <vt:lpstr> Plagiarisme &amp; Sanksi. </vt:lpstr>
      <vt:lpstr>Dialog interaktif (discussion)</vt:lpstr>
      <vt:lpstr>Menyontek?</vt:lpstr>
      <vt:lpstr>Menjiplak? (copy paste)</vt:lpstr>
      <vt:lpstr>Berpakaian?</vt:lpstr>
      <vt:lpstr>PowerPoint Presentation</vt:lpstr>
      <vt:lpstr>PowerPoint Presentation</vt:lpstr>
      <vt:lpstr>PowerPoint Presentation</vt:lpstr>
      <vt:lpstr>Berkendara, helm?</vt:lpstr>
      <vt:lpstr>S  MS dosen/staf?</vt:lpstr>
      <vt:lpstr>Handphone (sms/WA) di kelas?</vt:lpstr>
      <vt:lpstr>Duduk di atas meja?</vt:lpstr>
      <vt:lpstr>Meniru/scan  Tandatangan Dosen?</vt:lpstr>
      <vt:lpstr>Mengganti Nilai?</vt:lpstr>
      <vt:lpstr>Membuatkan jawaban  Ujian(UTS-UAS)/tugas temannya?</vt:lpstr>
      <vt:lpstr>Curah pendapat (curhat)</vt:lpstr>
      <vt:lpstr>sahabat,khalwat,ta’aruf atau pacaran?</vt:lpstr>
      <vt:lpstr>PowerPoint Presentation</vt:lpstr>
      <vt:lpstr>Movement ?</vt:lpstr>
      <vt:lpstr>Referensi</vt:lpstr>
      <vt:lpstr>Thanks for all</vt:lpstr>
      <vt:lpstr>Masukan utk UMSby?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Hak2 Mahasiswa</dc:title>
  <dc:creator>dienaf014</dc:creator>
  <cp:lastModifiedBy>dienaf014</cp:lastModifiedBy>
  <cp:revision>69</cp:revision>
  <dcterms:created xsi:type="dcterms:W3CDTF">2016-12-08T02:29:01Z</dcterms:created>
  <dcterms:modified xsi:type="dcterms:W3CDTF">2016-12-16T18:53:46Z</dcterms:modified>
</cp:coreProperties>
</file>