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2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051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279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811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638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653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946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77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22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313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201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212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5014-536E-42CD-9AE3-66E3C8982AB7}" type="datetimeFigureOut">
              <a:rPr lang="id-ID" smtClean="0"/>
              <a:t>22/02/2016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EE25C-BB09-4AE0-82B6-934C0D6554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822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7\Pictures\images 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7904" y="642917"/>
            <a:ext cx="1143008" cy="115838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275856" y="642941"/>
            <a:ext cx="5184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0" indent="93663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LEMBAGA ETIK &amp;</a:t>
            </a:r>
          </a:p>
          <a:p>
            <a:pPr marL="1524000" indent="93663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PENGEMBANGAN PENDIDIKAN</a:t>
            </a:r>
            <a:r>
              <a:rPr lang="id-ID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marL="1524000" indent="93663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(LE-P2)</a:t>
            </a:r>
          </a:p>
          <a:p>
            <a:pPr marL="1524000" indent="93663"/>
            <a:r>
              <a:rPr lang="id-ID" b="1" dirty="0" smtClean="0">
                <a:solidFill>
                  <a:schemeClr val="tx1"/>
                </a:solidFill>
              </a:rPr>
              <a:t>Universitas Muhammadiyah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93858" y="3717032"/>
            <a:ext cx="5148572" cy="13681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Dr.Didin Fatihudin,SE.,M.Si</a:t>
            </a:r>
          </a:p>
          <a:p>
            <a:pPr algn="ctr"/>
            <a:r>
              <a:rPr lang="id-ID" sz="2400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Ketua LE-P2</a:t>
            </a:r>
            <a:endParaRPr lang="id-ID" sz="2400" dirty="0">
              <a:solidFill>
                <a:schemeClr val="tx1"/>
              </a:solidFill>
              <a:latin typeface="Arial Narrow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9461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d-ID" b="1" dirty="0"/>
              <a:t>Plagiat </a:t>
            </a:r>
            <a:r>
              <a:rPr lang="id-ID" dirty="0"/>
              <a:t>itu adalah suatu karya ilmiah yang tidak menyebutkan atau tanpa menyatakan sumber aslinya secara jelas dan memadai,  yang meliputi </a:t>
            </a:r>
            <a:r>
              <a:rPr lang="id-ID" dirty="0" smtClean="0"/>
              <a:t>:</a:t>
            </a:r>
            <a:endParaRPr lang="id-ID" dirty="0"/>
          </a:p>
          <a:p>
            <a:pPr marL="514350" indent="-514350">
              <a:buFont typeface="+mj-lt"/>
              <a:buAutoNum type="alphaLcParenR"/>
            </a:pPr>
            <a:r>
              <a:rPr lang="es-ES" i="1" dirty="0" err="1" smtClean="0"/>
              <a:t>Mengacu</a:t>
            </a:r>
            <a:r>
              <a:rPr lang="es-ES" i="1" dirty="0" smtClean="0"/>
              <a:t> </a:t>
            </a:r>
            <a:r>
              <a:rPr lang="es-ES" i="1" dirty="0"/>
              <a:t>dan/</a:t>
            </a:r>
            <a:r>
              <a:rPr lang="es-ES" i="1" dirty="0" err="1"/>
              <a:t>atau</a:t>
            </a:r>
            <a:r>
              <a:rPr lang="es-ES" i="1" dirty="0"/>
              <a:t> </a:t>
            </a:r>
            <a:r>
              <a:rPr lang="es-ES" i="1" dirty="0" err="1"/>
              <a:t>mengutip</a:t>
            </a:r>
            <a:r>
              <a:rPr lang="es-ES" dirty="0"/>
              <a:t> </a:t>
            </a:r>
            <a:r>
              <a:rPr lang="es-ES" dirty="0" err="1"/>
              <a:t>istilah</a:t>
            </a:r>
            <a:r>
              <a:rPr lang="es-ES" dirty="0"/>
              <a:t>, kata-kata dan/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kalimat</a:t>
            </a:r>
            <a:r>
              <a:rPr lang="es-ES" dirty="0"/>
              <a:t>, data dan/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informasi</a:t>
            </a:r>
            <a:r>
              <a:rPr lang="es-ES" dirty="0"/>
              <a:t> </a:t>
            </a:r>
            <a:r>
              <a:rPr lang="es-ES" dirty="0" err="1"/>
              <a:t>dari</a:t>
            </a:r>
            <a:r>
              <a:rPr lang="es-ES" dirty="0"/>
              <a:t> </a:t>
            </a:r>
            <a:r>
              <a:rPr lang="es-ES" dirty="0" err="1"/>
              <a:t>suatu</a:t>
            </a:r>
            <a:r>
              <a:rPr lang="es-ES" dirty="0"/>
              <a:t> </a:t>
            </a:r>
            <a:r>
              <a:rPr lang="es-ES" dirty="0" err="1"/>
              <a:t>sumber</a:t>
            </a:r>
            <a:r>
              <a:rPr lang="es-ES" dirty="0"/>
              <a:t>.</a:t>
            </a:r>
            <a:endParaRPr lang="id-ID" dirty="0"/>
          </a:p>
          <a:p>
            <a:pPr marL="514350" indent="-514350">
              <a:buFont typeface="+mj-lt"/>
              <a:buAutoNum type="alphaLcParenR"/>
            </a:pPr>
            <a:r>
              <a:rPr lang="es-ES" i="1" dirty="0" err="1" smtClean="0"/>
              <a:t>Mengacu</a:t>
            </a:r>
            <a:r>
              <a:rPr lang="es-ES" i="1" dirty="0" smtClean="0"/>
              <a:t> </a:t>
            </a:r>
            <a:r>
              <a:rPr lang="es-ES" i="1" dirty="0"/>
              <a:t>dan/</a:t>
            </a:r>
            <a:r>
              <a:rPr lang="es-ES" i="1" dirty="0" err="1"/>
              <a:t>atau</a:t>
            </a:r>
            <a:r>
              <a:rPr lang="es-ES" i="1" dirty="0"/>
              <a:t> </a:t>
            </a:r>
            <a:r>
              <a:rPr lang="es-ES" i="1" dirty="0" err="1"/>
              <a:t>mengutip</a:t>
            </a:r>
            <a:r>
              <a:rPr lang="es-ES" i="1" dirty="0"/>
              <a:t> secara </a:t>
            </a:r>
            <a:r>
              <a:rPr lang="es-ES" i="1" dirty="0" err="1"/>
              <a:t>acak</a:t>
            </a:r>
            <a:r>
              <a:rPr lang="es-ES" dirty="0"/>
              <a:t> </a:t>
            </a:r>
            <a:r>
              <a:rPr lang="es-ES" dirty="0" err="1"/>
              <a:t>istilah</a:t>
            </a:r>
            <a:r>
              <a:rPr lang="es-ES" dirty="0"/>
              <a:t>, kata-kata dan/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kalimat</a:t>
            </a:r>
            <a:r>
              <a:rPr lang="es-ES" dirty="0"/>
              <a:t>, data dan/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informasi</a:t>
            </a:r>
            <a:r>
              <a:rPr lang="es-ES" dirty="0"/>
              <a:t> </a:t>
            </a:r>
            <a:r>
              <a:rPr lang="es-ES" dirty="0" err="1"/>
              <a:t>dari</a:t>
            </a:r>
            <a:r>
              <a:rPr lang="es-ES" dirty="0"/>
              <a:t> statu </a:t>
            </a:r>
            <a:r>
              <a:rPr lang="es-ES" dirty="0" err="1"/>
              <a:t>sumber</a:t>
            </a:r>
            <a:r>
              <a:rPr lang="es-ES" dirty="0"/>
              <a:t>.</a:t>
            </a:r>
            <a:endParaRPr lang="id-ID" dirty="0"/>
          </a:p>
          <a:p>
            <a:pPr marL="514350" indent="-514350">
              <a:buFont typeface="+mj-lt"/>
              <a:buAutoNum type="alphaLcParenR"/>
            </a:pPr>
            <a:r>
              <a:rPr lang="id-ID" i="1" dirty="0" smtClean="0"/>
              <a:t>Menggunakan</a:t>
            </a:r>
            <a:r>
              <a:rPr lang="id-ID" dirty="0" smtClean="0"/>
              <a:t> </a:t>
            </a:r>
            <a:r>
              <a:rPr lang="id-ID" dirty="0"/>
              <a:t>sumber gagasan, pendapat, pandangan, atau teori.</a:t>
            </a:r>
          </a:p>
          <a:p>
            <a:pPr marL="514350" indent="-514350">
              <a:buFont typeface="+mj-lt"/>
              <a:buAutoNum type="alphaLcParenR"/>
            </a:pPr>
            <a:r>
              <a:rPr lang="id-ID" i="1" dirty="0" smtClean="0"/>
              <a:t>Merumuskan </a:t>
            </a:r>
            <a:r>
              <a:rPr lang="id-ID" i="1" dirty="0"/>
              <a:t>dengan kata-kata dan/atau kalimat sendiri</a:t>
            </a:r>
            <a:r>
              <a:rPr lang="id-ID" dirty="0"/>
              <a:t> dari sumber kata-kata dan/atau kalimat, gagasan, pendapat, pandangan, atau teori.</a:t>
            </a:r>
          </a:p>
          <a:p>
            <a:pPr marL="514350" indent="-514350">
              <a:buFont typeface="+mj-lt"/>
              <a:buAutoNum type="alphaLcParenR"/>
            </a:pPr>
            <a:r>
              <a:rPr lang="id-ID" i="1" dirty="0" smtClean="0"/>
              <a:t>Menyerahkan </a:t>
            </a:r>
            <a:r>
              <a:rPr lang="id-ID" i="1" dirty="0"/>
              <a:t>suatu karya ilmiah</a:t>
            </a:r>
            <a:r>
              <a:rPr lang="id-ID" dirty="0"/>
              <a:t> yang dihasilkan dan/atau telah dipublikasikan oleh pihak lain sebagai karya ilmiahnya</a:t>
            </a:r>
            <a:r>
              <a:rPr lang="id-ID" dirty="0" smtClean="0"/>
              <a:t>.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</a:t>
            </a:r>
            <a:r>
              <a:rPr lang="es-ES" dirty="0" smtClean="0"/>
              <a:t>(</a:t>
            </a:r>
            <a:r>
              <a:rPr lang="es-ES" dirty="0" err="1"/>
              <a:t>Dikutip</a:t>
            </a:r>
            <a:r>
              <a:rPr lang="es-ES" dirty="0"/>
              <a:t> </a:t>
            </a:r>
            <a:r>
              <a:rPr lang="es-ES" dirty="0" err="1"/>
              <a:t>dari</a:t>
            </a:r>
            <a:r>
              <a:rPr lang="es-ES" dirty="0"/>
              <a:t> </a:t>
            </a:r>
            <a:r>
              <a:rPr lang="es-ES" dirty="0" err="1" smtClean="0"/>
              <a:t>Permendinas</a:t>
            </a:r>
            <a:r>
              <a:rPr lang="es-ES" dirty="0" smtClean="0"/>
              <a:t> </a:t>
            </a:r>
            <a:r>
              <a:rPr lang="es-ES" dirty="0"/>
              <a:t>No.17/2010 </a:t>
            </a:r>
            <a:r>
              <a:rPr lang="es-ES" dirty="0" smtClean="0"/>
              <a:t>Bab2 </a:t>
            </a:r>
            <a:r>
              <a:rPr lang="es-ES" dirty="0" err="1"/>
              <a:t>pasal</a:t>
            </a:r>
            <a:r>
              <a:rPr lang="es-ES" dirty="0"/>
              <a:t> </a:t>
            </a:r>
            <a:r>
              <a:rPr lang="es-ES" dirty="0" smtClean="0"/>
              <a:t>2</a:t>
            </a:r>
            <a:r>
              <a:rPr lang="id-ID" dirty="0" smtClean="0"/>
              <a:t> ayat</a:t>
            </a:r>
            <a:r>
              <a:rPr lang="es-ES" dirty="0" smtClean="0"/>
              <a:t>1</a:t>
            </a:r>
            <a:r>
              <a:rPr lang="es-ES" dirty="0"/>
              <a:t>)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55890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2D050"/>
          </a:solidFill>
        </p:spPr>
        <p:txBody>
          <a:bodyPr/>
          <a:lstStyle/>
          <a:p>
            <a:r>
              <a:rPr lang="id-ID" b="1" dirty="0" smtClean="0"/>
              <a:t>Gaya S</a:t>
            </a:r>
            <a:r>
              <a:rPr lang="es-ES" b="1" dirty="0" err="1" smtClean="0"/>
              <a:t>elingkung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>
            <a:normAutofit/>
          </a:bodyPr>
          <a:lstStyle/>
          <a:p>
            <a:r>
              <a:rPr lang="es-ES" dirty="0" err="1" smtClean="0"/>
              <a:t>pedoman</a:t>
            </a:r>
            <a:r>
              <a:rPr lang="es-ES" dirty="0" smtClean="0"/>
              <a:t> </a:t>
            </a:r>
            <a:r>
              <a:rPr lang="es-ES" dirty="0" err="1"/>
              <a:t>tentang</a:t>
            </a:r>
            <a:r>
              <a:rPr lang="es-ES" dirty="0"/>
              <a:t> </a:t>
            </a:r>
            <a:r>
              <a:rPr lang="es-ES" i="1" dirty="0"/>
              <a:t>tata cara </a:t>
            </a:r>
            <a:r>
              <a:rPr lang="es-ES" i="1" dirty="0" err="1"/>
              <a:t>penulisan</a:t>
            </a:r>
            <a:r>
              <a:rPr lang="es-ES" i="1" dirty="0"/>
              <a:t> 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pembuatan</a:t>
            </a:r>
            <a:r>
              <a:rPr lang="es-ES" dirty="0"/>
              <a:t> </a:t>
            </a:r>
            <a:r>
              <a:rPr lang="es-ES" dirty="0" err="1"/>
              <a:t>karya</a:t>
            </a:r>
            <a:r>
              <a:rPr lang="es-ES" dirty="0"/>
              <a:t> </a:t>
            </a:r>
            <a:r>
              <a:rPr lang="es-ES" dirty="0" err="1"/>
              <a:t>ilmiah</a:t>
            </a:r>
            <a:r>
              <a:rPr lang="es-ES" dirty="0"/>
              <a:t> </a:t>
            </a:r>
            <a:r>
              <a:rPr lang="es-ES" i="1" dirty="0"/>
              <a:t>yang </a:t>
            </a:r>
            <a:r>
              <a:rPr lang="es-ES" i="1" dirty="0" err="1"/>
              <a:t>dianut</a:t>
            </a:r>
            <a:r>
              <a:rPr lang="es-ES" i="1" dirty="0"/>
              <a:t> </a:t>
            </a:r>
            <a:r>
              <a:rPr lang="es-ES" dirty="0" err="1"/>
              <a:t>oleh</a:t>
            </a:r>
            <a:r>
              <a:rPr lang="es-ES" dirty="0"/>
              <a:t> </a:t>
            </a:r>
            <a:r>
              <a:rPr lang="es-ES" dirty="0" err="1"/>
              <a:t>setiap</a:t>
            </a:r>
            <a:r>
              <a:rPr lang="es-ES" dirty="0"/>
              <a:t> </a:t>
            </a:r>
            <a:r>
              <a:rPr lang="es-ES" dirty="0" err="1"/>
              <a:t>bidang</a:t>
            </a:r>
            <a:r>
              <a:rPr lang="es-ES" dirty="0"/>
              <a:t> </a:t>
            </a:r>
            <a:r>
              <a:rPr lang="es-ES" dirty="0" err="1"/>
              <a:t>ilmu</a:t>
            </a:r>
            <a:r>
              <a:rPr lang="es-ES" dirty="0"/>
              <a:t>, </a:t>
            </a:r>
            <a:r>
              <a:rPr lang="es-ES" dirty="0" err="1"/>
              <a:t>teknologi</a:t>
            </a:r>
            <a:r>
              <a:rPr lang="es-ES" dirty="0"/>
              <a:t>, dan </a:t>
            </a:r>
            <a:r>
              <a:rPr lang="es-ES" dirty="0" err="1"/>
              <a:t>seni</a:t>
            </a:r>
            <a:r>
              <a:rPr lang="es-ES" dirty="0"/>
              <a:t> </a:t>
            </a: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</a:t>
            </a:r>
            <a:r>
              <a:rPr lang="es-ES" dirty="0" smtClean="0"/>
              <a:t>(</a:t>
            </a:r>
            <a:r>
              <a:rPr lang="es-ES" dirty="0" err="1" smtClean="0"/>
              <a:t>Permendiknas</a:t>
            </a:r>
            <a:r>
              <a:rPr lang="es-ES" dirty="0" smtClean="0"/>
              <a:t> No.17/2010</a:t>
            </a:r>
            <a:r>
              <a:rPr lang="es-ES" dirty="0" smtClean="0"/>
              <a:t> </a:t>
            </a:r>
            <a:r>
              <a:rPr lang="es-ES" dirty="0" err="1" smtClean="0"/>
              <a:t>pasal</a:t>
            </a:r>
            <a:r>
              <a:rPr lang="es-ES" dirty="0" smtClean="0"/>
              <a:t> 1 </a:t>
            </a:r>
            <a:r>
              <a:rPr lang="es-ES" dirty="0" err="1" smtClean="0"/>
              <a:t>ayat</a:t>
            </a:r>
            <a:r>
              <a:rPr lang="es-ES" dirty="0" smtClean="0"/>
              <a:t> 5</a:t>
            </a:r>
            <a:r>
              <a:rPr lang="es-ES" dirty="0" smtClean="0"/>
              <a:t>). </a:t>
            </a:r>
            <a:endParaRPr lang="id-ID" dirty="0" smtClean="0"/>
          </a:p>
          <a:p>
            <a:pPr marL="0" indent="0">
              <a:buNone/>
            </a:pPr>
            <a:endParaRPr lang="id-ID" b="1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55030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Tip Menghindari Plagiatisme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id-ID" b="1" i="1" dirty="0" smtClean="0"/>
              <a:t>Buatlah </a:t>
            </a:r>
            <a:r>
              <a:rPr lang="id-ID" b="1" i="1" dirty="0"/>
              <a:t>karya tulis </a:t>
            </a:r>
            <a:r>
              <a:rPr lang="id-ID" dirty="0"/>
              <a:t>yang benar-benar </a:t>
            </a:r>
            <a:r>
              <a:rPr lang="id-ID" b="1" dirty="0"/>
              <a:t>berasal </a:t>
            </a:r>
            <a:r>
              <a:rPr lang="id-ID" dirty="0"/>
              <a:t>dari</a:t>
            </a:r>
            <a:r>
              <a:rPr lang="id-ID" b="1" i="1" dirty="0"/>
              <a:t> ide </a:t>
            </a:r>
            <a:r>
              <a:rPr lang="id-ID" dirty="0"/>
              <a:t>dan</a:t>
            </a:r>
            <a:r>
              <a:rPr lang="id-ID" b="1" i="1" dirty="0"/>
              <a:t> kreativitas sendiri. </a:t>
            </a:r>
            <a:r>
              <a:rPr lang="id-ID" dirty="0"/>
              <a:t>Kalaupun memerlukan referensi karya orang lain sebaiknya kutiplah materi yang tinggi relevansinya saja</a:t>
            </a:r>
            <a:r>
              <a:rPr lang="id-ID" dirty="0" smtClean="0"/>
              <a:t>.</a:t>
            </a:r>
          </a:p>
          <a:p>
            <a:pPr lvl="0"/>
            <a:endParaRPr lang="id-ID" dirty="0"/>
          </a:p>
          <a:p>
            <a:pPr lvl="0"/>
            <a:r>
              <a:rPr lang="id-ID" dirty="0"/>
              <a:t>Bila </a:t>
            </a:r>
            <a:r>
              <a:rPr lang="id-ID" b="1" dirty="0"/>
              <a:t>mengutip pendapat</a:t>
            </a:r>
            <a:r>
              <a:rPr lang="id-ID" dirty="0"/>
              <a:t> atau </a:t>
            </a:r>
            <a:r>
              <a:rPr lang="id-ID" b="1" dirty="0"/>
              <a:t>gagasan orang lain </a:t>
            </a:r>
            <a:r>
              <a:rPr lang="id-ID" dirty="0"/>
              <a:t>ke dalam karya tulis, maka </a:t>
            </a:r>
            <a:r>
              <a:rPr lang="id-ID" b="1" i="1" dirty="0"/>
              <a:t>sebutkanlah  sumbernya secara lengkap </a:t>
            </a:r>
            <a:r>
              <a:rPr lang="id-ID" dirty="0"/>
              <a:t>mulai nama pengarang, judul buku, halaman, tahun penerbitan, nama penerbit, alamat kota penerbit. </a:t>
            </a:r>
            <a:endParaRPr lang="id-ID" dirty="0" smtClean="0"/>
          </a:p>
          <a:p>
            <a:pPr lvl="0"/>
            <a:endParaRPr lang="id-ID" b="1" dirty="0"/>
          </a:p>
          <a:p>
            <a:pPr lvl="0"/>
            <a:r>
              <a:rPr lang="id-ID" b="1" dirty="0" smtClean="0"/>
              <a:t>Semua </a:t>
            </a:r>
            <a:r>
              <a:rPr lang="id-ID" b="1" dirty="0"/>
              <a:t>kutipan harus dituliskan </a:t>
            </a:r>
            <a:r>
              <a:rPr lang="id-ID" b="1" dirty="0" smtClean="0"/>
              <a:t>di </a:t>
            </a:r>
            <a:r>
              <a:rPr lang="id-ID" b="1" dirty="0"/>
              <a:t>dalam daftar pustaka </a:t>
            </a:r>
            <a:r>
              <a:rPr lang="id-ID" dirty="0"/>
              <a:t>yang letaknya paling belakang dari teks buku</a:t>
            </a:r>
            <a:r>
              <a:rPr lang="id-ID" dirty="0" smtClean="0"/>
              <a:t>.</a:t>
            </a:r>
          </a:p>
          <a:p>
            <a:pPr lvl="0"/>
            <a:endParaRPr lang="id-ID" dirty="0"/>
          </a:p>
          <a:p>
            <a:pPr lvl="0"/>
            <a:r>
              <a:rPr lang="id-ID" b="1" dirty="0"/>
              <a:t>Hindarilah melakukan copy-paste materi/naskah orang lain tanpa menyebutkan/mencatatkan secara jelas sumbernya</a:t>
            </a:r>
            <a:r>
              <a:rPr lang="id-ID" b="1" dirty="0" smtClean="0"/>
              <a:t>.</a:t>
            </a:r>
          </a:p>
          <a:p>
            <a:pPr lvl="0"/>
            <a:endParaRPr lang="id-ID" dirty="0"/>
          </a:p>
          <a:p>
            <a:pPr lvl="0"/>
            <a:r>
              <a:rPr lang="id-ID" b="1" dirty="0"/>
              <a:t>Pilihlah kutipan yang </a:t>
            </a:r>
            <a:r>
              <a:rPr lang="id-ID" b="1" dirty="0" smtClean="0"/>
              <a:t>tepat, relevan, </a:t>
            </a:r>
            <a:r>
              <a:rPr lang="id-ID" dirty="0"/>
              <a:t>mana yang termasuk kategori definisi, statemen atau penjelasan.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59677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2D050"/>
          </a:solidFill>
        </p:spPr>
        <p:txBody>
          <a:bodyPr/>
          <a:lstStyle/>
          <a:p>
            <a:r>
              <a:rPr lang="id-ID" b="1" dirty="0" smtClean="0"/>
              <a:t>Contoh Disclaimer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Saya </a:t>
            </a:r>
            <a:r>
              <a:rPr lang="id-ID" dirty="0"/>
              <a:t>menyatakan  bahwa  skripsi/tugas akhir/tesis/disertasi/artikel ilmiah adalah asli karya sendiri bukan hasil plagiasi dan tidak pernah  dipublikasikan ditempat lain.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Untuk </a:t>
            </a:r>
            <a:r>
              <a:rPr lang="id-ID" dirty="0"/>
              <a:t>kepentingan publikasi, saya kirimkan hak cipta kepada prodi/jurusan/fakultas/universitas/institusi untuk mereproduksi kembali artikel sejenis dan terjemahannya, termasuk hak memasukkan artikel untuk disebarluaskan kedalam jaringan internet sistem komputer.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Penulis,</a:t>
            </a:r>
          </a:p>
          <a:p>
            <a:pPr marL="514350" indent="-514350">
              <a:buFont typeface="+mj-lt"/>
              <a:buAutoNum type="arabicPeriod"/>
            </a:pPr>
            <a:r>
              <a:rPr lang="id-ID" i="1" dirty="0"/>
              <a:t>(materai 6000,tanda tangan)</a:t>
            </a:r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Nama jelas</a:t>
            </a:r>
          </a:p>
        </p:txBody>
      </p:sp>
    </p:spTree>
    <p:extLst>
      <p:ext uri="{BB962C8B-B14F-4D97-AF65-F5344CB8AC3E}">
        <p14:creationId xmlns:p14="http://schemas.microsoft.com/office/powerpoint/2010/main" val="2896945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2D050"/>
          </a:solidFill>
        </p:spPr>
        <p:txBody>
          <a:bodyPr/>
          <a:lstStyle/>
          <a:p>
            <a:r>
              <a:rPr lang="id-ID" b="1" dirty="0" smtClean="0"/>
              <a:t>Hakekat menulis Karya Ilmiah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merupakan pembelajaran kepada dosen, mahasiswa tentang </a:t>
            </a:r>
            <a:r>
              <a:rPr lang="id-ID" i="1" dirty="0" smtClean="0"/>
              <a:t>kejujuran</a:t>
            </a:r>
            <a:r>
              <a:rPr lang="id-ID" dirty="0" smtClean="0"/>
              <a:t>.  Jujur kepada dirinya sendiri dan jujur kepada orang lain. </a:t>
            </a:r>
          </a:p>
          <a:p>
            <a:endParaRPr lang="id-ID" dirty="0"/>
          </a:p>
          <a:p>
            <a:r>
              <a:rPr lang="id-ID" dirty="0" smtClean="0"/>
              <a:t>Kejujuran akan menggambarkan</a:t>
            </a:r>
            <a:r>
              <a:rPr lang="id-ID" i="1" dirty="0" smtClean="0"/>
              <a:t> kompetensi </a:t>
            </a:r>
            <a:r>
              <a:rPr lang="id-ID" dirty="0" smtClean="0"/>
              <a:t>dan </a:t>
            </a:r>
            <a:r>
              <a:rPr lang="id-ID" i="1" dirty="0" smtClean="0"/>
              <a:t>integritas</a:t>
            </a:r>
            <a:r>
              <a:rPr lang="id-ID" dirty="0" smtClean="0"/>
              <a:t> dosen sbg pendidik, mahasiswa sebagai kader penerus bangsa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6887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00100" y="500042"/>
            <a:ext cx="7072362" cy="15001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524000" indent="93663"/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LEMBAGA ETIK &amp;</a:t>
            </a:r>
          </a:p>
          <a:p>
            <a:pPr marL="1524000" indent="93663"/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PENGEMBANGAN PENDIDIKAN</a:t>
            </a:r>
            <a:r>
              <a:rPr lang="id-ID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marL="1524000" indent="93663"/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</a:t>
            </a:r>
            <a:r>
              <a:rPr lang="id-ID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P2</a:t>
            </a:r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pPr marL="1524000" indent="93663"/>
            <a:r>
              <a:rPr lang="id-ID" sz="2400" b="1" dirty="0" smtClean="0">
                <a:solidFill>
                  <a:schemeClr val="tx1"/>
                </a:solidFill>
              </a:rPr>
              <a:t>Universitas Muhammadiyah Surabaya</a:t>
            </a:r>
            <a:endParaRPr lang="id-ID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143249"/>
            <a:ext cx="3429024" cy="3077766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 ETIK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-Etika </a:t>
            </a:r>
            <a:r>
              <a:rPr lang="id-ID" sz="1400" b="1" dirty="0" smtClean="0"/>
              <a:t>(kepribadian,sosial,profesional)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-Norma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-Kewajiban </a:t>
            </a:r>
            <a:r>
              <a:rPr lang="id-ID" sz="1600" b="1" dirty="0" smtClean="0"/>
              <a:t>(TridharmaPT &amp; PT)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-Hak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-Sanksi </a:t>
            </a:r>
            <a:r>
              <a:rPr lang="id-ID" sz="1600" b="1" dirty="0" smtClean="0"/>
              <a:t>(teguran (lisan)-peringatan(tertulis)-pemberhentian(skorsing)</a:t>
            </a:r>
          </a:p>
          <a:p>
            <a:r>
              <a:rPr lang="id-ID" dirty="0"/>
              <a:t>	</a:t>
            </a:r>
            <a:r>
              <a:rPr lang="id-ID" dirty="0" smtClean="0"/>
              <a:t>	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4286248" y="3143248"/>
            <a:ext cx="4429156" cy="33239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PENGEMB.PENDIDIKAN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-inovasi kelembagaan/fisik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-Prospektus Dosen S2/S3/GB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-Jurnal terakreditasi (online)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-Networking </a:t>
            </a:r>
            <a:r>
              <a:rPr lang="id-ID" b="1" dirty="0" smtClean="0"/>
              <a:t>(PTN/PTM/PTS/PTLN)</a:t>
            </a:r>
          </a:p>
          <a:p>
            <a:r>
              <a:rPr lang="id-ID" b="1" dirty="0" smtClean="0"/>
              <a:t>     (Tri Dharma PT)</a:t>
            </a:r>
          </a:p>
          <a:p>
            <a:pPr marL="187325" indent="-187325">
              <a:buFont typeface="Arial" pitchFamily="34" charset="0"/>
              <a:buChar char="•"/>
            </a:pPr>
            <a:r>
              <a:rPr lang="id-ID" b="1" dirty="0" smtClean="0"/>
              <a:t>-</a:t>
            </a:r>
            <a:r>
              <a:rPr lang="id-ID" sz="2400" b="1" dirty="0" smtClean="0"/>
              <a:t>Riset Kebijakan utk Kemajuan Institusi.</a:t>
            </a:r>
          </a:p>
          <a:p>
            <a:pPr marL="187325" indent="-187325"/>
            <a:r>
              <a:rPr lang="id-ID" sz="2400" dirty="0"/>
              <a:t>	</a:t>
            </a:r>
            <a:r>
              <a:rPr lang="id-ID" sz="2400" dirty="0" smtClean="0"/>
              <a:t>	</a:t>
            </a:r>
            <a:endParaRPr lang="id-ID" sz="2400" dirty="0"/>
          </a:p>
        </p:txBody>
      </p:sp>
      <p:cxnSp>
        <p:nvCxnSpPr>
          <p:cNvPr id="12" name="Straight Arrow Connector 11"/>
          <p:cNvCxnSpPr>
            <a:stCxn id="4" idx="2"/>
          </p:cNvCxnSpPr>
          <p:nvPr/>
        </p:nvCxnSpPr>
        <p:spPr>
          <a:xfrm rot="5400000">
            <a:off x="2696756" y="1232285"/>
            <a:ext cx="1071570" cy="26074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 rot="16200000" flipH="1">
            <a:off x="4947049" y="1589471"/>
            <a:ext cx="1143008" cy="19645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7\Pictures\images 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42918"/>
            <a:ext cx="1143008" cy="1158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907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00100" y="500042"/>
            <a:ext cx="7072362" cy="15001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524000" indent="93663"/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LEMBAGA ETIK &amp;</a:t>
            </a:r>
          </a:p>
          <a:p>
            <a:pPr marL="1524000" indent="93663"/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PENGEMBANGAN PENDIDIKAN</a:t>
            </a:r>
            <a:r>
              <a:rPr lang="id-ID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marL="1524000" indent="93663"/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</a:t>
            </a:r>
            <a:r>
              <a:rPr lang="id-ID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P2</a:t>
            </a:r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pPr marL="1524000" indent="93663"/>
            <a:r>
              <a:rPr lang="id-ID" sz="2400" b="1" dirty="0" smtClean="0">
                <a:solidFill>
                  <a:schemeClr val="tx1"/>
                </a:solidFill>
              </a:rPr>
              <a:t>Universitas Muhammadiyah Surabaya</a:t>
            </a:r>
            <a:endParaRPr lang="id-ID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143249"/>
            <a:ext cx="3639348" cy="2000548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 ETIK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d-ID" sz="1600" b="1" dirty="0" smtClean="0"/>
              <a:t>1.  </a:t>
            </a:r>
            <a:r>
              <a:rPr lang="id-ID" sz="2000" b="1" dirty="0" smtClean="0"/>
              <a:t>Drs.H.Abd.Azis,M.Si</a:t>
            </a:r>
          </a:p>
          <a:p>
            <a:r>
              <a:rPr lang="id-ID" sz="2000" b="1" dirty="0" smtClean="0"/>
              <a:t>2. Dr.Hamzah Tulaeka,M.Ag</a:t>
            </a:r>
          </a:p>
          <a:p>
            <a:r>
              <a:rPr lang="id-ID" sz="2000" b="1" dirty="0" smtClean="0"/>
              <a:t>3. M.Hari Wahyudi,SH.,M.H.</a:t>
            </a:r>
          </a:p>
          <a:p>
            <a:r>
              <a:rPr lang="id-ID" sz="2000" b="1" dirty="0" smtClean="0"/>
              <a:t>4. Dr. Mujiono, M.Pdi</a:t>
            </a:r>
            <a:r>
              <a:rPr lang="id-ID" sz="2000" dirty="0"/>
              <a:t>	</a:t>
            </a:r>
            <a:r>
              <a:rPr lang="id-ID" sz="2000" dirty="0" smtClean="0"/>
              <a:t>	</a:t>
            </a:r>
            <a:endParaRPr lang="id-ID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286248" y="3143248"/>
            <a:ext cx="4429156" cy="3293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PENGEMB.PENDIDIKAN</a:t>
            </a:r>
          </a:p>
          <a:p>
            <a:pPr marL="457200" indent="-457200">
              <a:buAutoNum type="arabicPeriod"/>
            </a:pPr>
            <a:r>
              <a:rPr lang="id-ID" sz="2000" b="1" dirty="0" smtClean="0"/>
              <a:t>Dr. Wiwi Wikanta, M.Kes.(FKIP)</a:t>
            </a:r>
          </a:p>
          <a:p>
            <a:pPr marL="457200" indent="-457200">
              <a:buAutoNum type="arabicPeriod"/>
            </a:pPr>
            <a:r>
              <a:rPr lang="id-ID" sz="2000" b="1" dirty="0" smtClean="0"/>
              <a:t>Mundakir,S.Kep.,M.Kep.(FIK)</a:t>
            </a:r>
          </a:p>
          <a:p>
            <a:pPr marL="457200" indent="-457200">
              <a:buAutoNum type="arabicPeriod"/>
            </a:pPr>
            <a:r>
              <a:rPr lang="id-ID" sz="2000" b="1" dirty="0" smtClean="0"/>
              <a:t>Muridah,SH.,MH (FH)</a:t>
            </a:r>
          </a:p>
          <a:p>
            <a:pPr marL="457200" indent="-457200">
              <a:buAutoNum type="arabicPeriod"/>
            </a:pPr>
            <a:r>
              <a:rPr lang="id-ID" sz="2000" b="1" dirty="0" smtClean="0"/>
              <a:t>Dr.Siti Maro’ah,M.Pd(FE)</a:t>
            </a:r>
          </a:p>
          <a:p>
            <a:pPr marL="457200" indent="-457200">
              <a:buAutoNum type="arabicPeriod"/>
            </a:pPr>
            <a:r>
              <a:rPr lang="id-ID" sz="2000" b="1" dirty="0" smtClean="0"/>
              <a:t>Isa Ansori,M.Ag(FAI)</a:t>
            </a:r>
          </a:p>
          <a:p>
            <a:pPr marL="457200" indent="-457200">
              <a:buAutoNum type="arabicPeriod"/>
            </a:pPr>
            <a:r>
              <a:rPr lang="id-ID" sz="2000" b="1" dirty="0" smtClean="0"/>
              <a:t>Hadi Kusnanto,ST.,MT(FT)</a:t>
            </a:r>
          </a:p>
          <a:p>
            <a:pPr marL="457200" indent="-457200">
              <a:buAutoNum type="arabicPeriod"/>
            </a:pPr>
            <a:r>
              <a:rPr lang="id-ID" sz="2000" b="1" dirty="0" smtClean="0"/>
              <a:t>Dewi Ilma, S.Psi.,M.Psi (FPsi)</a:t>
            </a:r>
          </a:p>
          <a:p>
            <a:pPr marL="457200" indent="-457200">
              <a:buAutoNum type="arabicPeriod"/>
            </a:pPr>
            <a:r>
              <a:rPr lang="id-ID" sz="2000" b="1" dirty="0"/>
              <a:t>d</a:t>
            </a:r>
            <a:r>
              <a:rPr lang="id-ID" sz="2000" b="1" dirty="0" smtClean="0"/>
              <a:t>r.Eny N,Sp.K (FKed)</a:t>
            </a:r>
          </a:p>
          <a:p>
            <a:r>
              <a:rPr lang="id-ID" sz="2400" dirty="0"/>
              <a:t>	</a:t>
            </a:r>
            <a:r>
              <a:rPr lang="id-ID" sz="2400" dirty="0" smtClean="0"/>
              <a:t>	</a:t>
            </a:r>
            <a:endParaRPr lang="id-ID" sz="2400" dirty="0"/>
          </a:p>
        </p:txBody>
      </p:sp>
      <p:cxnSp>
        <p:nvCxnSpPr>
          <p:cNvPr id="12" name="Straight Arrow Connector 11"/>
          <p:cNvCxnSpPr>
            <a:stCxn id="4" idx="2"/>
          </p:cNvCxnSpPr>
          <p:nvPr/>
        </p:nvCxnSpPr>
        <p:spPr>
          <a:xfrm rot="5400000">
            <a:off x="2696756" y="1232285"/>
            <a:ext cx="1071570" cy="26074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4536281" y="2000240"/>
            <a:ext cx="1964545" cy="1143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7\Pictures\images 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42918"/>
            <a:ext cx="1143008" cy="1158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9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b="1" dirty="0" smtClean="0"/>
              <a:t>Plagiatisme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b="1" dirty="0"/>
              <a:t>SUPLEMEN</a:t>
            </a:r>
            <a:endParaRPr lang="id-ID" dirty="0"/>
          </a:p>
          <a:p>
            <a:r>
              <a:rPr lang="id-ID" dirty="0"/>
              <a:t>SK Rektor  No.111/KEP/II.3.AU/F/2014. Kode Etik Dosen Bab II Pasal 5 (3)</a:t>
            </a:r>
          </a:p>
          <a:p>
            <a:r>
              <a:rPr lang="id-ID" dirty="0"/>
              <a:t>SK Rektor No.112/KEP/II.3.AU/F/2014. Kode Etik Tenaga Kependidikan Bab IV Pasal 5 (e)</a:t>
            </a:r>
          </a:p>
          <a:p>
            <a:r>
              <a:rPr lang="id-ID" dirty="0"/>
              <a:t>SK Rektor No.110/KEP/II.3.AU/F/2014. Kode Etik Mahasiswa Bab V Pasal 9 (e)</a:t>
            </a:r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r>
              <a:rPr lang="id-ID" dirty="0"/>
              <a:t>ETIKA PENULISAN, PLAGIATISME  SKRIPSI, TESIS, TUGAS</a:t>
            </a:r>
          </a:p>
          <a:p>
            <a:pPr marL="0" indent="0">
              <a:buNone/>
            </a:pPr>
            <a:r>
              <a:rPr lang="id-ID" dirty="0" smtClean="0"/>
              <a:t>    AKHIR</a:t>
            </a:r>
            <a:r>
              <a:rPr lang="id-ID" dirty="0"/>
              <a:t>, </a:t>
            </a:r>
            <a:r>
              <a:rPr lang="id-ID" dirty="0" smtClean="0"/>
              <a:t>LAPLITI, LAPORAN </a:t>
            </a:r>
            <a:r>
              <a:rPr lang="id-ID" dirty="0"/>
              <a:t>ILMIAH MAHASISWA </a:t>
            </a: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DI LINGKUNGAN  UNIVERSITAS  </a:t>
            </a:r>
            <a:r>
              <a:rPr lang="id-ID" dirty="0"/>
              <a:t>MUHAMMADIYAH  </a:t>
            </a:r>
            <a:r>
              <a:rPr lang="id-ID" dirty="0" smtClean="0"/>
              <a:t>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SURABAYA.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90091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3408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fi-FI" b="1" dirty="0" smtClean="0"/>
              <a:t>Etika </a:t>
            </a:r>
            <a:r>
              <a:rPr lang="id-ID" b="1" dirty="0" smtClean="0"/>
              <a:t>Penelitian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Etika </a:t>
            </a:r>
            <a:r>
              <a:rPr lang="fi-FI" dirty="0"/>
              <a:t>adalah adalah suatu </a:t>
            </a:r>
            <a:r>
              <a:rPr lang="fi-FI" i="1" dirty="0"/>
              <a:t>aturan/norma</a:t>
            </a:r>
            <a:r>
              <a:rPr lang="fi-FI" dirty="0"/>
              <a:t> yang seringkali tidak memiliki sanksi hukum (semacam konvensi), tetapi </a:t>
            </a:r>
            <a:r>
              <a:rPr lang="fi-FI" i="1" dirty="0"/>
              <a:t>wajib ditaati </a:t>
            </a:r>
            <a:r>
              <a:rPr lang="fi-FI" dirty="0"/>
              <a:t>oleh pihak </a:t>
            </a:r>
            <a:r>
              <a:rPr lang="fi-FI" i="1" dirty="0"/>
              <a:t>profesi</a:t>
            </a:r>
            <a:r>
              <a:rPr lang="fi-FI" dirty="0"/>
              <a:t>nya tercakup dalam aturan tersebut. </a:t>
            </a:r>
            <a:r>
              <a:rPr lang="fi-FI" i="1" dirty="0"/>
              <a:t>Kepatuhan </a:t>
            </a:r>
            <a:r>
              <a:rPr lang="fi-FI" dirty="0"/>
              <a:t>dan</a:t>
            </a:r>
            <a:r>
              <a:rPr lang="fi-FI" i="1" dirty="0"/>
              <a:t> kode etik </a:t>
            </a:r>
            <a:r>
              <a:rPr lang="fi-FI" dirty="0"/>
              <a:t>dalam</a:t>
            </a:r>
            <a:r>
              <a:rPr lang="fi-FI" i="1" dirty="0"/>
              <a:t> merencanakan, melaksanakan </a:t>
            </a:r>
            <a:r>
              <a:rPr lang="fi-FI" dirty="0"/>
              <a:t>da</a:t>
            </a:r>
            <a:r>
              <a:rPr lang="id-ID" dirty="0"/>
              <a:t>n</a:t>
            </a:r>
            <a:r>
              <a:rPr lang="fi-FI" dirty="0"/>
              <a:t> </a:t>
            </a:r>
            <a:r>
              <a:rPr lang="fi-FI" i="1" dirty="0"/>
              <a:t>melaporkan </a:t>
            </a:r>
            <a:r>
              <a:rPr lang="fi-FI" i="1" dirty="0" smtClean="0"/>
              <a:t>penelitian</a:t>
            </a:r>
            <a:r>
              <a:rPr lang="id-ID" i="1" dirty="0" smtClean="0"/>
              <a:t>. </a:t>
            </a:r>
            <a:r>
              <a:rPr lang="fi-FI" dirty="0" smtClean="0"/>
              <a:t>Peneliti </a:t>
            </a:r>
            <a:r>
              <a:rPr lang="fi-FI" dirty="0"/>
              <a:t>memiliki kewajiban  baik kepada </a:t>
            </a:r>
            <a:r>
              <a:rPr lang="fi-FI" i="1" dirty="0"/>
              <a:t>subyek penelitian </a:t>
            </a:r>
            <a:r>
              <a:rPr lang="fi-FI" dirty="0"/>
              <a:t>maupun  kepada </a:t>
            </a:r>
            <a:r>
              <a:rPr lang="fi-FI" i="1" dirty="0"/>
              <a:t>profesi</a:t>
            </a:r>
            <a:r>
              <a:rPr lang="fi-FI" dirty="0"/>
              <a:t>nya </a:t>
            </a:r>
            <a:r>
              <a:rPr lang="fi-FI" sz="2000" dirty="0"/>
              <a:t>(Ary et al,1980). 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94933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7809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d-ID" b="1" dirty="0" smtClean="0"/>
              <a:t>Kewajiban </a:t>
            </a:r>
            <a:r>
              <a:rPr lang="fi-FI" b="1" dirty="0" smtClean="0"/>
              <a:t>peneliti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b="1" i="1" dirty="0" smtClean="0"/>
              <a:t>Kewajiban peneliti </a:t>
            </a:r>
            <a:r>
              <a:rPr lang="id-ID" dirty="0" smtClean="0"/>
              <a:t>pada </a:t>
            </a:r>
            <a:r>
              <a:rPr lang="id-ID" i="1" dirty="0" smtClean="0"/>
              <a:t>profesinya</a:t>
            </a:r>
            <a:r>
              <a:rPr lang="id-ID" dirty="0" smtClean="0"/>
              <a:t> mencakup kejujuran untuk melaporkan hasil penelitiannya apa adanya, tanpa maksud menyesatkan. 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T</a:t>
            </a:r>
            <a:r>
              <a:rPr lang="fi-FI" dirty="0" smtClean="0"/>
              <a:t>iga </a:t>
            </a:r>
            <a:r>
              <a:rPr lang="fi-FI" dirty="0"/>
              <a:t>hal </a:t>
            </a:r>
            <a:r>
              <a:rPr lang="fi-FI" i="1" dirty="0" smtClean="0"/>
              <a:t>subyek</a:t>
            </a:r>
            <a:r>
              <a:rPr lang="id-ID" i="1" dirty="0" smtClean="0"/>
              <a:t>/obyek</a:t>
            </a:r>
            <a:r>
              <a:rPr lang="fi-FI" i="1" dirty="0" smtClean="0"/>
              <a:t> </a:t>
            </a:r>
            <a:r>
              <a:rPr lang="fi-FI" i="1" dirty="0"/>
              <a:t>penelitian</a:t>
            </a:r>
            <a:r>
              <a:rPr lang="fi-FI" dirty="0"/>
              <a:t> yang harus dilindungi :</a:t>
            </a:r>
            <a:endParaRPr lang="id-ID" dirty="0"/>
          </a:p>
          <a:p>
            <a:pPr marL="0" indent="0">
              <a:buNone/>
            </a:pPr>
            <a:r>
              <a:rPr lang="fi-FI" dirty="0"/>
              <a:t>1).  Melindungi </a:t>
            </a:r>
            <a:r>
              <a:rPr lang="fi-FI" dirty="0" smtClean="0"/>
              <a:t>subyek</a:t>
            </a:r>
            <a:r>
              <a:rPr lang="id-ID" dirty="0" smtClean="0"/>
              <a:t>/obyek</a:t>
            </a:r>
            <a:r>
              <a:rPr lang="fi-FI" dirty="0" smtClean="0"/>
              <a:t> </a:t>
            </a:r>
            <a:r>
              <a:rPr lang="fi-FI" dirty="0"/>
              <a:t>dari kerugian fisik dan kerugian </a:t>
            </a: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</a:t>
            </a:r>
            <a:r>
              <a:rPr lang="fi-FI" dirty="0" smtClean="0"/>
              <a:t>apapun</a:t>
            </a:r>
            <a:endParaRPr lang="id-ID" dirty="0"/>
          </a:p>
          <a:p>
            <a:pPr marL="0" indent="0">
              <a:buNone/>
            </a:pPr>
            <a:r>
              <a:rPr lang="fi-FI" dirty="0"/>
              <a:t>2).  Pengakuan terhadap hak mereka untuk mengetahui </a:t>
            </a: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</a:t>
            </a:r>
            <a:r>
              <a:rPr lang="fi-FI" dirty="0" smtClean="0"/>
              <a:t>sifat </a:t>
            </a:r>
            <a:r>
              <a:rPr lang="fi-FI" dirty="0"/>
              <a:t>dan tujuan penelitian serta hak mereka </a:t>
            </a:r>
            <a:r>
              <a:rPr lang="fi-FI" dirty="0" smtClean="0"/>
              <a:t>untuk</a:t>
            </a: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</a:t>
            </a:r>
            <a:r>
              <a:rPr lang="fi-FI" dirty="0" smtClean="0"/>
              <a:t> </a:t>
            </a:r>
            <a:r>
              <a:rPr lang="fi-FI" dirty="0"/>
              <a:t>menyatakan kesediaan/ ketidaksediaan berpartisipasi.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3).   Penghormatan yang yang bersifat pribadi.</a:t>
            </a:r>
          </a:p>
          <a:p>
            <a:pPr marL="0" indent="0">
              <a:buNone/>
            </a:pPr>
            <a:r>
              <a:rPr lang="id-ID" dirty="0"/>
              <a:t> 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734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sz="3600" b="1" dirty="0" smtClean="0"/>
              <a:t>Kode </a:t>
            </a:r>
            <a:r>
              <a:rPr lang="id-ID" sz="3600" b="1" dirty="0"/>
              <a:t>E</a:t>
            </a:r>
            <a:r>
              <a:rPr lang="id-ID" sz="3600" b="1" dirty="0" smtClean="0"/>
              <a:t>tik Peneliti  </a:t>
            </a:r>
            <a:r>
              <a:rPr lang="id-ID" sz="3100" dirty="0" smtClean="0"/>
              <a:t/>
            </a:r>
            <a:br>
              <a:rPr lang="id-ID" sz="3100" dirty="0" smtClean="0"/>
            </a:br>
            <a:r>
              <a:rPr lang="id-ID" sz="3100" dirty="0" smtClean="0"/>
              <a:t>(</a:t>
            </a:r>
            <a:r>
              <a:rPr lang="id-ID" sz="3100" i="1" dirty="0" smtClean="0"/>
              <a:t>American Sosiological Association) </a:t>
            </a:r>
            <a:r>
              <a:rPr lang="id-ID" sz="3100" dirty="0" smtClean="0"/>
              <a:t> 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id-ID" dirty="0" smtClean="0"/>
              <a:t>Memelihara </a:t>
            </a:r>
            <a:r>
              <a:rPr lang="id-ID" dirty="0"/>
              <a:t>obyektifitas</a:t>
            </a:r>
          </a:p>
          <a:p>
            <a:pPr marL="514350" lvl="0" indent="-514350">
              <a:buFont typeface="+mj-lt"/>
              <a:buAutoNum type="arabicParenR"/>
            </a:pPr>
            <a:r>
              <a:rPr lang="id-ID" dirty="0"/>
              <a:t>Mengenal   keterbatasan  dan kemampuannya serta tidak mencoba meneliti di luar kemampuannya.</a:t>
            </a:r>
          </a:p>
          <a:p>
            <a:pPr marL="514350" lvl="0" indent="-514350">
              <a:buFont typeface="+mj-lt"/>
              <a:buAutoNum type="arabicParenR"/>
            </a:pPr>
            <a:r>
              <a:rPr lang="id-ID" dirty="0"/>
              <a:t>Menghargai </a:t>
            </a:r>
            <a:r>
              <a:rPr lang="id-ID" i="1" dirty="0"/>
              <a:t>privacy</a:t>
            </a:r>
            <a:r>
              <a:rPr lang="id-ID" dirty="0"/>
              <a:t> dan martabat seseorang.</a:t>
            </a:r>
          </a:p>
          <a:p>
            <a:pPr marL="514350" lvl="0" indent="-514350">
              <a:buFont typeface="+mj-lt"/>
              <a:buAutoNum type="arabicParenR"/>
            </a:pPr>
            <a:r>
              <a:rPr lang="id-ID" dirty="0"/>
              <a:t>Menghindari yang menyebabkan terlukanya subyek penelitian</a:t>
            </a:r>
          </a:p>
          <a:p>
            <a:pPr marL="514350" lvl="0" indent="-514350">
              <a:buFont typeface="+mj-lt"/>
              <a:buAutoNum type="arabicParenR"/>
            </a:pPr>
            <a:r>
              <a:rPr lang="fi-FI" dirty="0"/>
              <a:t>Menjaga kerahasiaan  subyek penelitian</a:t>
            </a:r>
            <a:endParaRPr lang="id-ID" dirty="0"/>
          </a:p>
          <a:p>
            <a:pPr marL="514350" lvl="0" indent="-514350">
              <a:buFont typeface="+mj-lt"/>
              <a:buAutoNum type="arabicParenR"/>
            </a:pPr>
            <a:r>
              <a:rPr lang="fi-FI" dirty="0"/>
              <a:t>Temuan disampaikan secara jujur tanpa distorsi.</a:t>
            </a:r>
            <a:endParaRPr lang="id-ID" dirty="0"/>
          </a:p>
          <a:p>
            <a:pPr marL="514350" lvl="0" indent="-514350">
              <a:buFont typeface="+mj-lt"/>
              <a:buAutoNum type="arabicParenR"/>
            </a:pPr>
            <a:r>
              <a:rPr lang="fi-FI" dirty="0"/>
              <a:t>Peroleh informasi atas hak istimewa peneliti</a:t>
            </a:r>
            <a:endParaRPr lang="id-ID" dirty="0"/>
          </a:p>
          <a:p>
            <a:pPr marL="514350" lvl="0" indent="-514350">
              <a:buFont typeface="+mj-lt"/>
              <a:buAutoNum type="arabicParenR"/>
            </a:pPr>
            <a:r>
              <a:rPr lang="fi-FI" dirty="0"/>
              <a:t>Harus mmenghargai  semua bantuan, kerjasama dari orang lain atau sumber lain dimana informasi itu dipinjam.</a:t>
            </a:r>
            <a:endParaRPr lang="id-ID" dirty="0"/>
          </a:p>
          <a:p>
            <a:pPr marL="514350" lvl="0" indent="-514350">
              <a:buFont typeface="+mj-lt"/>
              <a:buAutoNum type="arabicParenR"/>
            </a:pPr>
            <a:r>
              <a:rPr lang="fi-FI" dirty="0"/>
              <a:t>Harus mencantumkan bantuan keuangan baik institusional atau perorangan (sponsor)</a:t>
            </a:r>
            <a:endParaRPr lang="id-ID" dirty="0"/>
          </a:p>
          <a:p>
            <a:pPr marL="514350" lvl="0" indent="-514350">
              <a:buFont typeface="+mj-lt"/>
              <a:buAutoNum type="arabicParenR"/>
            </a:pPr>
            <a:r>
              <a:rPr lang="fi-FI" dirty="0"/>
              <a:t>Tidak boleh menerima kebaikan hati, hibah atau bantuan dalam bentuk lain yang memungkinkan pelanggaran kode etik peneliti</a:t>
            </a:r>
            <a:r>
              <a:rPr lang="fi-FI" dirty="0" smtClean="0"/>
              <a:t>.</a:t>
            </a:r>
            <a:r>
              <a:rPr lang="fi-FI" dirty="0" smtClean="0"/>
              <a:t> (Ary et al,1980). 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490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010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Plagiatisme &amp; Sanksi</a:t>
            </a:r>
            <a:r>
              <a:rPr lang="id-ID" dirty="0" smtClean="0"/>
              <a:t>.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id-ID" dirty="0" smtClean="0"/>
              <a:t>Lulusan </a:t>
            </a:r>
            <a:r>
              <a:rPr lang="id-ID" dirty="0"/>
              <a:t>perguruan tinggi yang karya ilmiahnya digunakan untuk memperoleh gelar akademik, profesi atau vokasi terbukti merupakan jiplakan dicabut </a:t>
            </a:r>
            <a:r>
              <a:rPr lang="id-ID" dirty="0" smtClean="0"/>
              <a:t>gelarnya.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</a:t>
            </a:r>
            <a:r>
              <a:rPr lang="id-ID" sz="2800" dirty="0" smtClean="0"/>
              <a:t>(</a:t>
            </a:r>
            <a:r>
              <a:rPr lang="id-ID" sz="2800" dirty="0"/>
              <a:t>UU RI </a:t>
            </a:r>
            <a:r>
              <a:rPr lang="id-ID" sz="2800" dirty="0" smtClean="0"/>
              <a:t>No.20/2008 ttg Sisdiknas </a:t>
            </a:r>
            <a:r>
              <a:rPr lang="id-ID" sz="2800" dirty="0"/>
              <a:t>pasal 25 ayat 2).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7052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20000"/>
          </a:bodyPr>
          <a:lstStyle/>
          <a:p>
            <a:r>
              <a:rPr lang="id-ID" b="1" dirty="0"/>
              <a:t>Plagiat</a:t>
            </a:r>
            <a:r>
              <a:rPr lang="id-ID" dirty="0"/>
              <a:t> adalah perbuatan secara sengaja atau tidak sengaja dalam memperoleh atau mencoba memperoleh kredit atau nilai untuk suatu karya ilmiah, dengan mengutip sebagian atau seluruh karya dan/atau karya ilmiah pihak lain yang diakui sebagai karya ilmiahnya, tanpa menyatakan sumber secara tepat dan memadai”. (Perkemendiknas RI No.17/2010</a:t>
            </a:r>
            <a:r>
              <a:rPr lang="id-ID" dirty="0" smtClean="0"/>
              <a:t>).</a:t>
            </a:r>
          </a:p>
          <a:p>
            <a:endParaRPr lang="id-ID" dirty="0"/>
          </a:p>
          <a:p>
            <a:r>
              <a:rPr lang="id-ID" b="1" dirty="0"/>
              <a:t>Plagiator</a:t>
            </a:r>
            <a:r>
              <a:rPr lang="id-ID" dirty="0"/>
              <a:t> adalah orangnya. Plagiator adalah orang perseorangan atau kelompok orang pelaku plagiat, masing-masing bertindak untuk diri sendiri sendiri, untuk kelompok atau untuk dan atas nama suatu badan. (Perkemendiknas RI No.17/2010 pasal 1 ayat 1-2). 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0712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916</Words>
  <Application>Microsoft Office PowerPoint</Application>
  <PresentationFormat>On-screen Show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 Plagiatisme </vt:lpstr>
      <vt:lpstr> Etika Penelitian </vt:lpstr>
      <vt:lpstr>Kewajiban peneliti</vt:lpstr>
      <vt:lpstr> Kode Etik Peneliti   (American Sosiological Association)   </vt:lpstr>
      <vt:lpstr> Plagiatisme &amp; Sanksi. </vt:lpstr>
      <vt:lpstr>PowerPoint Presentation</vt:lpstr>
      <vt:lpstr>PowerPoint Presentation</vt:lpstr>
      <vt:lpstr>Gaya Selingkung</vt:lpstr>
      <vt:lpstr> Tip Menghindari Plagiatisme </vt:lpstr>
      <vt:lpstr>Contoh Disclaimer</vt:lpstr>
      <vt:lpstr>Hakekat menulis Karya Ilmiah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dienaf014</dc:creator>
  <cp:lastModifiedBy>dienaf014</cp:lastModifiedBy>
  <cp:revision>10</cp:revision>
  <dcterms:created xsi:type="dcterms:W3CDTF">2016-02-21T23:49:31Z</dcterms:created>
  <dcterms:modified xsi:type="dcterms:W3CDTF">2016-02-22T01:18:24Z</dcterms:modified>
</cp:coreProperties>
</file>