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F6FA-C169-4B9C-A30C-B9C1B3625954}" type="datetimeFigureOut">
              <a:rPr lang="id-ID" smtClean="0"/>
              <a:pPr/>
              <a:t>16/08/2016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D771E-C0EC-4884-8504-1D3100E40C3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00100" y="500042"/>
            <a:ext cx="7072362" cy="150019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63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LEMBAGA ETIK &amp;</a:t>
            </a:r>
          </a:p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PENGEMBANGAN PENDIDIKAN</a:t>
            </a:r>
            <a:r>
              <a:rPr lang="id-ID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marL="1524000" indent="93663"/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(LE</a:t>
            </a:r>
            <a:r>
              <a:rPr lang="id-ID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&amp;</a:t>
            </a:r>
            <a:r>
              <a:rPr lang="id-ID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P2)</a:t>
            </a:r>
          </a:p>
          <a:p>
            <a:pPr marL="1524000" indent="93663"/>
            <a:r>
              <a:rPr lang="id-ID" sz="2400" b="1" dirty="0" smtClean="0">
                <a:solidFill>
                  <a:schemeClr val="tx1"/>
                </a:solidFill>
              </a:rPr>
              <a:t>Universitas Muhammadiyah Surabaya</a:t>
            </a:r>
            <a:endParaRPr lang="id-ID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143249"/>
            <a:ext cx="3429024" cy="3077766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 ETIK DOSEN 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-Etika </a:t>
            </a:r>
            <a:r>
              <a:rPr lang="id-ID" sz="1400" b="1" dirty="0" smtClean="0"/>
              <a:t>(kepribadian,sosial,profesional)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-Norma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-Kewajiban </a:t>
            </a:r>
            <a:r>
              <a:rPr lang="id-ID" sz="1600" b="1" dirty="0" smtClean="0"/>
              <a:t>(TridharmaPT &amp; PT)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-Hak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-Sanksi </a:t>
            </a:r>
            <a:r>
              <a:rPr lang="id-ID" sz="1600" b="1" dirty="0" smtClean="0"/>
              <a:t>(teguran (lisan)-peringatan(tertulis)-pemberhentian(skorsing)</a:t>
            </a:r>
          </a:p>
          <a:p>
            <a:r>
              <a:rPr lang="id-ID" dirty="0"/>
              <a:t>	</a:t>
            </a:r>
            <a:r>
              <a:rPr lang="id-ID" dirty="0" smtClean="0"/>
              <a:t>	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4293871" y="2520545"/>
            <a:ext cx="4429156" cy="406265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PENGEMB.PENDIDIKAN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-inovasi kelembagaan/fisik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-Prospektus Dosen S2/S3/GB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-Jurnal terakreditasi (online)</a:t>
            </a:r>
          </a:p>
          <a:p>
            <a:pPr>
              <a:buFont typeface="Arial" pitchFamily="34" charset="0"/>
              <a:buChar char="•"/>
            </a:pPr>
            <a:r>
              <a:rPr lang="id-ID" sz="2400" b="1" dirty="0" smtClean="0"/>
              <a:t>-Networking </a:t>
            </a:r>
            <a:r>
              <a:rPr lang="id-ID" b="1" dirty="0" smtClean="0"/>
              <a:t>(PTN/PTM/PTS/PTLN)</a:t>
            </a:r>
          </a:p>
          <a:p>
            <a:r>
              <a:rPr lang="id-ID" b="1" dirty="0" smtClean="0"/>
              <a:t>     (Tri Dharma PT)</a:t>
            </a:r>
          </a:p>
          <a:p>
            <a:pPr marL="187325" indent="-187325">
              <a:buFont typeface="Arial" pitchFamily="34" charset="0"/>
              <a:buChar char="•"/>
            </a:pPr>
            <a:r>
              <a:rPr lang="id-ID" b="1" dirty="0" smtClean="0"/>
              <a:t>-</a:t>
            </a:r>
            <a:r>
              <a:rPr lang="id-ID" sz="2400" b="1" dirty="0" smtClean="0"/>
              <a:t>Riset Kebijakan utk Kemajuan Institusi</a:t>
            </a:r>
            <a:r>
              <a:rPr lang="id-ID" sz="2400" b="1" dirty="0" smtClean="0"/>
              <a:t>.</a:t>
            </a:r>
          </a:p>
          <a:p>
            <a:pPr marL="187325" indent="-187325">
              <a:buFont typeface="Arial" pitchFamily="34" charset="0"/>
              <a:buChar char="•"/>
            </a:pPr>
            <a:r>
              <a:rPr lang="id-ID" sz="2400" b="1" dirty="0" smtClean="0"/>
              <a:t>Program Dana Pensiun dan Kesehatan bagi Dosen/Karyawan</a:t>
            </a:r>
            <a:endParaRPr lang="id-ID" sz="2400" b="1" dirty="0" smtClean="0"/>
          </a:p>
        </p:txBody>
      </p:sp>
      <p:cxnSp>
        <p:nvCxnSpPr>
          <p:cNvPr id="12" name="Straight Arrow Connector 11"/>
          <p:cNvCxnSpPr>
            <a:stCxn id="4" idx="2"/>
          </p:cNvCxnSpPr>
          <p:nvPr/>
        </p:nvCxnSpPr>
        <p:spPr>
          <a:xfrm rot="5400000">
            <a:off x="2696756" y="1232285"/>
            <a:ext cx="1071570" cy="26074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>
            <a:off x="4536281" y="2000240"/>
            <a:ext cx="1972168" cy="5203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42918"/>
            <a:ext cx="1143008" cy="1158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LE</a:t>
            </a:r>
            <a:r>
              <a:rPr lang="id-ID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id-ID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P2</a:t>
            </a:r>
            <a:endParaRPr lang="id-ID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68" y="285728"/>
            <a:ext cx="5286412" cy="6210303"/>
          </a:xfrm>
          <a:solidFill>
            <a:schemeClr val="bg1"/>
          </a:solidFill>
          <a:ln w="9525"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Prog.KED </a:t>
            </a:r>
            <a:r>
              <a:rPr lang="id-ID" dirty="0" smtClean="0"/>
              <a:t>:</a:t>
            </a:r>
          </a:p>
          <a:p>
            <a:pPr marL="539750" indent="-539750"/>
            <a:r>
              <a:rPr lang="id-ID" dirty="0" smtClean="0"/>
              <a:t>Penguatan </a:t>
            </a:r>
            <a:r>
              <a:rPr lang="id-ID" b="1" dirty="0" smtClean="0"/>
              <a:t>kelembagaan</a:t>
            </a:r>
            <a:r>
              <a:rPr lang="id-ID" dirty="0" smtClean="0"/>
              <a:t> (LE</a:t>
            </a:r>
            <a:r>
              <a:rPr lang="id-ID" sz="2400" dirty="0" smtClean="0"/>
              <a:t>&amp;</a:t>
            </a:r>
            <a:r>
              <a:rPr lang="id-ID" dirty="0" smtClean="0"/>
              <a:t>P2)</a:t>
            </a:r>
          </a:p>
          <a:p>
            <a:pPr marL="539750" indent="-539750"/>
            <a:r>
              <a:rPr lang="id-ID" dirty="0" smtClean="0"/>
              <a:t>Merancang </a:t>
            </a:r>
            <a:r>
              <a:rPr lang="id-ID" b="1" i="1" dirty="0" smtClean="0"/>
              <a:t>Draft</a:t>
            </a:r>
            <a:r>
              <a:rPr lang="id-ID" b="1" dirty="0" smtClean="0"/>
              <a:t> Kode Etik Dosen</a:t>
            </a:r>
            <a:r>
              <a:rPr lang="id-ID" dirty="0" smtClean="0"/>
              <a:t> (</a:t>
            </a:r>
            <a:r>
              <a:rPr lang="id-ID" b="1" dirty="0" smtClean="0"/>
              <a:t>KED</a:t>
            </a:r>
            <a:r>
              <a:rPr lang="id-ID" dirty="0" smtClean="0"/>
              <a:t>) utk diminta persetujuan pada </a:t>
            </a:r>
            <a:r>
              <a:rPr lang="id-ID" b="1" dirty="0" smtClean="0"/>
              <a:t>rapat senat </a:t>
            </a:r>
            <a:r>
              <a:rPr lang="id-ID" dirty="0" smtClean="0"/>
              <a:t>universitas.</a:t>
            </a:r>
          </a:p>
          <a:p>
            <a:pPr marL="539750" indent="-539750"/>
            <a:r>
              <a:rPr lang="id-ID" dirty="0" smtClean="0"/>
              <a:t>Penetapan Kode Etik Dosen oleh </a:t>
            </a:r>
            <a:r>
              <a:rPr lang="id-ID" b="1" dirty="0" smtClean="0"/>
              <a:t>SK.Rektor</a:t>
            </a:r>
            <a:r>
              <a:rPr lang="id-ID" b="1" dirty="0"/>
              <a:t>.</a:t>
            </a:r>
            <a:endParaRPr lang="id-ID" dirty="0" smtClean="0"/>
          </a:p>
          <a:p>
            <a:pPr marL="539750" indent="-539750"/>
            <a:r>
              <a:rPr lang="id-ID" b="1" dirty="0" smtClean="0"/>
              <a:t>Sosialisas</a:t>
            </a:r>
            <a:r>
              <a:rPr lang="id-ID" dirty="0" smtClean="0"/>
              <a:t>i</a:t>
            </a:r>
            <a:r>
              <a:rPr lang="id-ID" b="1" dirty="0" smtClean="0"/>
              <a:t> KED </a:t>
            </a:r>
            <a:r>
              <a:rPr lang="id-ID" dirty="0" smtClean="0"/>
              <a:t>pada Dosen melalui fak/prodi</a:t>
            </a:r>
          </a:p>
          <a:p>
            <a:pPr marL="539750" indent="-539750"/>
            <a:r>
              <a:rPr lang="id-ID" b="1" dirty="0" smtClean="0"/>
              <a:t>Sanksi KED </a:t>
            </a:r>
            <a:r>
              <a:rPr lang="id-ID" dirty="0" smtClean="0"/>
              <a:t>oleh Rektor 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endParaRPr lang="id-ID" sz="1800" dirty="0" smtClean="0"/>
          </a:p>
          <a:p>
            <a:endParaRPr lang="id-ID" sz="1800" dirty="0"/>
          </a:p>
          <a:p>
            <a:r>
              <a:rPr lang="id-ID" sz="1800" dirty="0" smtClean="0"/>
              <a:t>Ketua          :</a:t>
            </a:r>
          </a:p>
          <a:p>
            <a:r>
              <a:rPr lang="id-ID" sz="1800" dirty="0" smtClean="0"/>
              <a:t> Dr.Didin Fatihudin,SE,.,M.Si</a:t>
            </a:r>
          </a:p>
          <a:p>
            <a:endParaRPr lang="id-ID" sz="1800" dirty="0" smtClean="0"/>
          </a:p>
          <a:p>
            <a:r>
              <a:rPr lang="id-ID" sz="1800" dirty="0" smtClean="0"/>
              <a:t>Sekretaris : </a:t>
            </a:r>
          </a:p>
          <a:p>
            <a:r>
              <a:rPr lang="id-ID" sz="1800" dirty="0" smtClean="0"/>
              <a:t>............................</a:t>
            </a:r>
          </a:p>
          <a:p>
            <a:r>
              <a:rPr lang="id-ID" sz="1800" dirty="0" smtClean="0"/>
              <a:t>Anggota     :</a:t>
            </a:r>
          </a:p>
          <a:p>
            <a:r>
              <a:rPr lang="id-ID" sz="1800" dirty="0" smtClean="0"/>
              <a:t>1..........................</a:t>
            </a:r>
          </a:p>
          <a:p>
            <a:r>
              <a:rPr lang="id-ID" sz="1800" dirty="0"/>
              <a:t>2</a:t>
            </a:r>
            <a:r>
              <a:rPr lang="id-ID" sz="1800" dirty="0" smtClean="0"/>
              <a:t>..........................</a:t>
            </a:r>
            <a:endParaRPr lang="id-ID" sz="1800" dirty="0"/>
          </a:p>
        </p:txBody>
      </p:sp>
      <p:pic>
        <p:nvPicPr>
          <p:cNvPr id="5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928694" cy="9411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LE</a:t>
            </a:r>
            <a:r>
              <a:rPr lang="id-ID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id-ID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P2</a:t>
            </a:r>
            <a:endParaRPr lang="id-ID" sz="4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277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d-ID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2.Prog. Pendidikan </a:t>
            </a:r>
            <a:r>
              <a:rPr lang="id-ID" dirty="0" smtClean="0"/>
              <a:t>:</a:t>
            </a:r>
          </a:p>
          <a:p>
            <a:r>
              <a:rPr lang="id-ID" b="1" dirty="0" smtClean="0"/>
              <a:t> inovasi &amp;Riset utk kemajuan kelembagaan/organisasi</a:t>
            </a:r>
          </a:p>
          <a:p>
            <a:r>
              <a:rPr lang="id-ID" b="1" dirty="0" smtClean="0"/>
              <a:t>Prospektus Dosen S2/S3/GB</a:t>
            </a:r>
          </a:p>
          <a:p>
            <a:r>
              <a:rPr lang="id-ID" b="1" dirty="0" smtClean="0"/>
              <a:t>Jurnal terakreditasi(</a:t>
            </a:r>
            <a:r>
              <a:rPr lang="id-ID" b="1" i="1" dirty="0" smtClean="0"/>
              <a:t>online</a:t>
            </a:r>
            <a:r>
              <a:rPr lang="id-ID" b="1" dirty="0" smtClean="0"/>
              <a:t>)</a:t>
            </a:r>
          </a:p>
          <a:p>
            <a:r>
              <a:rPr lang="id-ID" b="1" dirty="0" smtClean="0"/>
              <a:t>Kajian2 ilmiah (Lokakarya,Workshop,Seminar,Diskusi Panel dsb)</a:t>
            </a:r>
          </a:p>
          <a:p>
            <a:r>
              <a:rPr lang="id-ID" b="1" dirty="0" smtClean="0"/>
              <a:t>Networking (PTN/PTM/PTS/PTLN)</a:t>
            </a:r>
          </a:p>
          <a:p>
            <a:r>
              <a:rPr lang="id-ID" b="1" dirty="0" smtClean="0"/>
              <a:t>Fisik/sarana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596" y="1428736"/>
            <a:ext cx="3036917" cy="4697427"/>
          </a:xfrm>
          <a:solidFill>
            <a:srgbClr val="FFFF00"/>
          </a:solidFill>
        </p:spPr>
        <p:txBody>
          <a:bodyPr/>
          <a:lstStyle/>
          <a:p>
            <a:endParaRPr lang="id-ID" sz="2000" b="1" u="sng" dirty="0" smtClean="0"/>
          </a:p>
          <a:p>
            <a:r>
              <a:rPr lang="id-ID" sz="2000" b="1" u="sng" dirty="0" smtClean="0"/>
              <a:t>Tugasnya  </a:t>
            </a:r>
            <a:r>
              <a:rPr lang="id-ID" sz="2000" dirty="0" smtClean="0"/>
              <a:t>:</a:t>
            </a:r>
          </a:p>
          <a:p>
            <a:pPr marL="93663" indent="-93663">
              <a:buFont typeface="Arial" pitchFamily="34" charset="0"/>
              <a:buChar char="•"/>
            </a:pPr>
            <a:r>
              <a:rPr lang="id-ID" sz="2000" dirty="0" smtClean="0"/>
              <a:t>Ad hoc, bukan pengambil keputusan</a:t>
            </a:r>
          </a:p>
          <a:p>
            <a:pPr marL="93663" indent="-93663">
              <a:buFont typeface="Arial" pitchFamily="34" charset="0"/>
              <a:buChar char="•"/>
            </a:pPr>
            <a:r>
              <a:rPr lang="id-ID" sz="2000" dirty="0" smtClean="0"/>
              <a:t>Menerima pelaporan/pengaduan</a:t>
            </a:r>
          </a:p>
          <a:p>
            <a:pPr marL="93663" indent="-93663">
              <a:buFont typeface="Arial" pitchFamily="34" charset="0"/>
              <a:buChar char="•"/>
            </a:pPr>
            <a:r>
              <a:rPr lang="id-ID" sz="2000" dirty="0"/>
              <a:t>M</a:t>
            </a:r>
            <a:r>
              <a:rPr lang="id-ID" sz="2000" dirty="0" smtClean="0"/>
              <a:t>elakukan investigasi</a:t>
            </a:r>
          </a:p>
          <a:p>
            <a:pPr marL="93663" indent="-93663">
              <a:buFont typeface="Arial" pitchFamily="34" charset="0"/>
              <a:buChar char="•"/>
            </a:pPr>
            <a:r>
              <a:rPr lang="id-ID" sz="2000" dirty="0" smtClean="0"/>
              <a:t>Meminta Klarifikasi</a:t>
            </a:r>
          </a:p>
          <a:p>
            <a:pPr marL="93663" indent="-93663">
              <a:buFont typeface="Arial" pitchFamily="34" charset="0"/>
              <a:buChar char="•"/>
            </a:pPr>
            <a:r>
              <a:rPr lang="id-ID" sz="2000" dirty="0" smtClean="0"/>
              <a:t>Memberikan rekomendasi/masukan kepada Rektor/dewan kehormatan senat universitas.</a:t>
            </a:r>
          </a:p>
          <a:p>
            <a:pPr>
              <a:buFont typeface="Arial" pitchFamily="34" charset="0"/>
              <a:buChar char="•"/>
            </a:pP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pic>
        <p:nvPicPr>
          <p:cNvPr id="5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928694" cy="941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LE&amp;P2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solidFill>
                  <a:srgbClr val="0070C0"/>
                </a:solidFill>
              </a:rPr>
              <a:t>Referensi KED </a:t>
            </a:r>
            <a:r>
              <a:rPr lang="id-ID" dirty="0" smtClean="0"/>
              <a:t>:</a:t>
            </a:r>
          </a:p>
          <a:p>
            <a:r>
              <a:rPr lang="id-ID" dirty="0" smtClean="0"/>
              <a:t>UGM (SK.Rektor-pedoman terlampir-dewan kehormatan profesor-08)</a:t>
            </a:r>
          </a:p>
          <a:p>
            <a:r>
              <a:rPr lang="id-ID" dirty="0" smtClean="0"/>
              <a:t>ITS (SK.Rektor-04)</a:t>
            </a:r>
          </a:p>
          <a:p>
            <a:r>
              <a:rPr lang="id-ID" dirty="0" smtClean="0"/>
              <a:t>UB-(SK.Rektor-Peraturan senat UB-08)</a:t>
            </a:r>
          </a:p>
          <a:p>
            <a:r>
              <a:rPr lang="id-ID" dirty="0" smtClean="0"/>
              <a:t>UNJ- (masing2 fakultas-SK.Dekan FE-08)</a:t>
            </a:r>
          </a:p>
          <a:p>
            <a:r>
              <a:rPr lang="id-ID" dirty="0" smtClean="0"/>
              <a:t>PTS/M (bagus,sedang,kecil)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5" name="Picture 2" descr="C:\Users\7\Pictures\images 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928694" cy="941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226</Words>
  <Application>Microsoft Office PowerPoint</Application>
  <PresentationFormat>On-screen Show (4:3)</PresentationFormat>
  <Paragraphs>59</Paragraphs>
  <Slides>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        LE&amp;P2</vt:lpstr>
      <vt:lpstr>        LE&amp;P2</vt:lpstr>
      <vt:lpstr>         LE&amp;P2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7</dc:creator>
  <cp:lastModifiedBy>dienaf014</cp:lastModifiedBy>
  <cp:revision>11</cp:revision>
  <dcterms:created xsi:type="dcterms:W3CDTF">2013-04-25T03:05:10Z</dcterms:created>
  <dcterms:modified xsi:type="dcterms:W3CDTF">2016-08-16T07:24:25Z</dcterms:modified>
</cp:coreProperties>
</file>